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  <p:sldId id="328" r:id="rId5"/>
    <p:sldId id="329" r:id="rId6"/>
    <p:sldId id="330" r:id="rId7"/>
    <p:sldId id="331" r:id="rId8"/>
    <p:sldId id="332" r:id="rId9"/>
    <p:sldId id="272" r:id="rId10"/>
    <p:sldId id="278" r:id="rId11"/>
    <p:sldId id="284" r:id="rId12"/>
    <p:sldId id="291" r:id="rId13"/>
    <p:sldId id="295" r:id="rId14"/>
    <p:sldId id="296" r:id="rId15"/>
    <p:sldId id="297" r:id="rId16"/>
    <p:sldId id="299" r:id="rId17"/>
    <p:sldId id="333" r:id="rId18"/>
    <p:sldId id="300" r:id="rId19"/>
    <p:sldId id="301" r:id="rId20"/>
    <p:sldId id="271" r:id="rId21"/>
    <p:sldId id="304" r:id="rId22"/>
    <p:sldId id="305" r:id="rId23"/>
    <p:sldId id="279" r:id="rId24"/>
    <p:sldId id="306" r:id="rId25"/>
    <p:sldId id="270" r:id="rId26"/>
    <p:sldId id="307" r:id="rId27"/>
    <p:sldId id="308" r:id="rId28"/>
    <p:sldId id="309" r:id="rId29"/>
    <p:sldId id="276" r:id="rId30"/>
    <p:sldId id="311" r:id="rId31"/>
    <p:sldId id="312" r:id="rId32"/>
    <p:sldId id="313" r:id="rId33"/>
    <p:sldId id="314" r:id="rId34"/>
    <p:sldId id="315" r:id="rId35"/>
    <p:sldId id="317" r:id="rId36"/>
    <p:sldId id="286" r:id="rId37"/>
    <p:sldId id="319" r:id="rId38"/>
    <p:sldId id="282" r:id="rId39"/>
    <p:sldId id="283" r:id="rId40"/>
    <p:sldId id="320" r:id="rId41"/>
    <p:sldId id="321" r:id="rId42"/>
    <p:sldId id="324" r:id="rId43"/>
    <p:sldId id="275" r:id="rId44"/>
    <p:sldId id="322" r:id="rId45"/>
    <p:sldId id="280" r:id="rId46"/>
    <p:sldId id="335" r:id="rId47"/>
    <p:sldId id="273" r:id="rId48"/>
    <p:sldId id="327" r:id="rId49"/>
    <p:sldId id="281" r:id="rId50"/>
  </p:sldIdLst>
  <p:sldSz cx="9144000" cy="6858000" type="screen4x3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0058" autoAdjust="0"/>
  </p:normalViewPr>
  <p:slideViewPr>
    <p:cSldViewPr>
      <p:cViewPr varScale="1">
        <p:scale>
          <a:sx n="103" d="100"/>
          <a:sy n="103" d="100"/>
        </p:scale>
        <p:origin x="186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commentAuthors" Target="commentAuthors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4000">
                <a:solidFill>
                  <a:schemeClr val="accent1">
                    <a:lumMod val="75000"/>
                  </a:schemeClr>
                </a:solidFill>
              </a:defRPr>
            </a:pPr>
            <a:r>
              <a:rPr lang="ru-RU" dirty="0"/>
              <a:t>2025 год</a:t>
            </a:r>
          </a:p>
        </c:rich>
      </c:tx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6.2287061071871534E-2"/>
          <c:w val="0.71411053739527774"/>
          <c:h val="0.9225868736379735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explosion val="25"/>
          <c:cat>
            <c:strRef>
              <c:f>Лист1!$A$2:$A$14</c:f>
              <c:strCache>
                <c:ptCount val="13"/>
                <c:pt idx="1">
                  <c:v> </c:v>
                </c:pt>
                <c:pt idx="2">
                  <c:v> </c:v>
                </c:pt>
                <c:pt idx="3">
                  <c:v> </c:v>
                </c:pt>
                <c:pt idx="4">
                  <c:v> </c:v>
                </c:pt>
                <c:pt idx="5">
                  <c:v> </c:v>
                </c:pt>
                <c:pt idx="6">
                  <c:v> </c:v>
                </c:pt>
                <c:pt idx="7">
                  <c:v> </c:v>
                </c:pt>
                <c:pt idx="8">
                  <c:v> </c:v>
                </c:pt>
                <c:pt idx="9">
                  <c:v> </c:v>
                </c:pt>
                <c:pt idx="10">
                  <c:v> </c:v>
                </c:pt>
                <c:pt idx="11">
                  <c:v> </c:v>
                </c:pt>
                <c:pt idx="12">
                  <c:v> </c:v>
                </c:pt>
              </c:strCache>
            </c:strRef>
          </c:cat>
          <c:val>
            <c:numRef>
              <c:f>Лист1!$B$2:$B$14</c:f>
              <c:numCache>
                <c:formatCode>General</c:formatCode>
                <c:ptCount val="13"/>
              </c:numCache>
            </c:numRef>
          </c:val>
          <c:extLst>
            <c:ext xmlns:c16="http://schemas.microsoft.com/office/drawing/2014/chart" uri="{C3380CC4-5D6E-409C-BE32-E72D297353CC}">
              <c16:uniqueId val="{00000000-D71C-4B28-991A-48510484AB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0.71017499433029063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1"/>
          <c:dPt>
            <c:idx val="0"/>
            <c:bubble3D val="0"/>
            <c:explosion val="4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D29F-4565-928D-83BB65BB913B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3-D29F-4565-928D-83BB65BB913B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5-D29F-4565-928D-83BB65BB913B}"/>
              </c:ext>
            </c:extLst>
          </c:dPt>
          <c:dPt>
            <c:idx val="5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7-D29F-4565-928D-83BB65BB913B}"/>
              </c:ext>
            </c:extLst>
          </c:dPt>
          <c:dPt>
            <c:idx val="10"/>
            <c:bubble3D val="0"/>
            <c:spPr>
              <a:solidFill>
                <a:schemeClr val="tx2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9-D29F-4565-928D-83BB65BB913B}"/>
              </c:ext>
            </c:extLst>
          </c:dPt>
          <c:cat>
            <c:strRef>
              <c:f>Лист1!$A$2:$A$15</c:f>
              <c:strCache>
                <c:ptCount val="14"/>
                <c:pt idx="0">
                  <c:v>НДФЛ</c:v>
                </c:pt>
                <c:pt idx="1">
                  <c:v>АКЦИЗЫ</c:v>
                </c:pt>
                <c:pt idx="2">
                  <c:v>Туристический налог</c:v>
                </c:pt>
                <c:pt idx="3">
                  <c:v>УСН</c:v>
                </c:pt>
                <c:pt idx="4">
                  <c:v>ЕСХН</c:v>
                </c:pt>
                <c:pt idx="5">
                  <c:v>ПСН</c:v>
                </c:pt>
                <c:pt idx="6">
                  <c:v>Налог на имущ. физ.лиц</c:v>
                </c:pt>
                <c:pt idx="7">
                  <c:v>Транспорт. налог с физ. лиц</c:v>
                </c:pt>
                <c:pt idx="8">
                  <c:v>Земельный налог</c:v>
                </c:pt>
                <c:pt idx="9">
                  <c:v>Гос.пошлина</c:v>
                </c:pt>
                <c:pt idx="10">
                  <c:v>Плата за нег.возд.на ОС</c:v>
                </c:pt>
                <c:pt idx="11">
                  <c:v>Штрафы</c:v>
                </c:pt>
                <c:pt idx="12">
                  <c:v>Доходы от использ. имущ.</c:v>
                </c:pt>
                <c:pt idx="13">
                  <c:v>Продажа активов </c:v>
                </c:pt>
              </c:strCache>
            </c:strRef>
          </c:cat>
          <c:val>
            <c:numRef>
              <c:f>Лист1!$B$2:$B$15</c:f>
              <c:numCache>
                <c:formatCode>General</c:formatCode>
                <c:ptCount val="14"/>
                <c:pt idx="0">
                  <c:v>125706.7</c:v>
                </c:pt>
                <c:pt idx="1">
                  <c:v>31986</c:v>
                </c:pt>
                <c:pt idx="2">
                  <c:v>1000</c:v>
                </c:pt>
                <c:pt idx="3">
                  <c:v>20769</c:v>
                </c:pt>
                <c:pt idx="4">
                  <c:v>1</c:v>
                </c:pt>
                <c:pt idx="5">
                  <c:v>6861</c:v>
                </c:pt>
                <c:pt idx="6">
                  <c:v>5446</c:v>
                </c:pt>
                <c:pt idx="7">
                  <c:v>17044.099999999999</c:v>
                </c:pt>
                <c:pt idx="8">
                  <c:v>4633</c:v>
                </c:pt>
                <c:pt idx="9">
                  <c:v>3548</c:v>
                </c:pt>
                <c:pt idx="10">
                  <c:v>104.3</c:v>
                </c:pt>
                <c:pt idx="11">
                  <c:v>1944</c:v>
                </c:pt>
                <c:pt idx="12">
                  <c:v>23338</c:v>
                </c:pt>
                <c:pt idx="13">
                  <c:v>1750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29F-4565-928D-83BB65BB91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3239051423225001"/>
          <c:y val="1.5166894182923071E-2"/>
          <c:w val="0.35618410162294434"/>
          <c:h val="0.94972881530083519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8271422907033334E-2"/>
          <c:y val="2.9275133683258459E-2"/>
          <c:w val="0.64134205394803034"/>
          <c:h val="0.81820519072555087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собственные доходы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2024 год</c:v>
                </c:pt>
                <c:pt idx="1">
                  <c:v>2025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202.6</c:v>
                </c:pt>
                <c:pt idx="1">
                  <c:v>244.1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F12-4351-8AC5-7687760A83B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2024 год</c:v>
                </c:pt>
                <c:pt idx="1">
                  <c:v>2025 год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896.9</c:v>
                </c:pt>
                <c:pt idx="1">
                  <c:v>899.4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F12-4351-8AC5-7687760A83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90069560"/>
        <c:axId val="190066816"/>
        <c:axId val="0"/>
      </c:bar3DChart>
      <c:catAx>
        <c:axId val="1900695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800" b="1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  <c:crossAx val="190066816"/>
        <c:crosses val="autoZero"/>
        <c:auto val="1"/>
        <c:lblAlgn val="ctr"/>
        <c:lblOffset val="100"/>
        <c:noMultiLvlLbl val="0"/>
      </c:catAx>
      <c:valAx>
        <c:axId val="1900668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9006956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4722222222222224E-2"/>
          <c:y val="0.16098376993166286"/>
          <c:w val="0.54305555555555562"/>
          <c:h val="0.796128203944263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2023 год,тыс.руб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D4E6-461D-AB0E-4FFA5D12216B}"/>
              </c:ext>
            </c:extLst>
          </c:dPt>
          <c:dPt>
            <c:idx val="3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3-D4E6-461D-AB0E-4FFA5D12216B}"/>
              </c:ext>
            </c:extLst>
          </c:dPt>
          <c:dPt>
            <c:idx val="4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5-D4E6-461D-AB0E-4FFA5D12216B}"/>
              </c:ext>
            </c:extLst>
          </c:dPt>
          <c:dPt>
            <c:idx val="7"/>
            <c:bubble3D val="0"/>
            <c:spPr>
              <a:solidFill>
                <a:srgbClr val="7030A0"/>
              </a:solidFill>
            </c:spPr>
            <c:extLst>
              <c:ext xmlns:c16="http://schemas.microsoft.com/office/drawing/2014/chart" uri="{C3380CC4-5D6E-409C-BE32-E72D297353CC}">
                <c16:uniqueId val="{00000007-D4E6-461D-AB0E-4FFA5D12216B}"/>
              </c:ext>
            </c:extLst>
          </c:dPt>
          <c:dPt>
            <c:idx val="9"/>
            <c:bubble3D val="0"/>
            <c:spPr>
              <a:solidFill>
                <a:schemeClr val="accent6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8-D1BB-4F02-98F7-C483D97628A7}"/>
              </c:ext>
            </c:extLst>
          </c:dPt>
          <c:cat>
            <c:strRef>
              <c:f>Лист1!$A$2:$A$13</c:f>
              <c:strCache>
                <c:ptCount val="11"/>
                <c:pt idx="0">
                  <c:v>общегосударственные вопросы-11%</c:v>
                </c:pt>
                <c:pt idx="1">
                  <c:v>национальная оборона-1%</c:v>
                </c:pt>
                <c:pt idx="2">
                  <c:v>национальная безопасность -1%</c:v>
                </c:pt>
                <c:pt idx="3">
                  <c:v>национальная экономика-3%</c:v>
                </c:pt>
                <c:pt idx="4">
                  <c:v>ЖКХ-3%</c:v>
                </c:pt>
                <c:pt idx="5">
                  <c:v>охрана окружающей среды -1%</c:v>
                </c:pt>
                <c:pt idx="6">
                  <c:v>образование-62%</c:v>
                </c:pt>
                <c:pt idx="7">
                  <c:v>культура-12 %</c:v>
                </c:pt>
                <c:pt idx="8">
                  <c:v>социальная политика-3%</c:v>
                </c:pt>
                <c:pt idx="9">
                  <c:v>физическая культура и спорт-2%</c:v>
                </c:pt>
                <c:pt idx="10">
                  <c:v>обслуживание муниц.долга-1%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139446</c:v>
                </c:pt>
                <c:pt idx="1">
                  <c:v>2029</c:v>
                </c:pt>
                <c:pt idx="2">
                  <c:v>790</c:v>
                </c:pt>
                <c:pt idx="3">
                  <c:v>64510</c:v>
                </c:pt>
                <c:pt idx="4">
                  <c:v>27509</c:v>
                </c:pt>
                <c:pt idx="5">
                  <c:v>2700</c:v>
                </c:pt>
                <c:pt idx="6">
                  <c:v>733561</c:v>
                </c:pt>
                <c:pt idx="7">
                  <c:v>133009</c:v>
                </c:pt>
                <c:pt idx="8">
                  <c:v>38486</c:v>
                </c:pt>
                <c:pt idx="9">
                  <c:v>23455</c:v>
                </c:pt>
                <c:pt idx="10">
                  <c:v>4700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4E6-461D-AB0E-4FFA5D1221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8966076115485577"/>
          <c:y val="1.5896270701225144E-2"/>
          <c:w val="0.40561329833770782"/>
          <c:h val="0.92558378913481043"/>
        </c:manualLayout>
      </c:layout>
      <c:overlay val="0"/>
      <c:txPr>
        <a:bodyPr/>
        <a:lstStyle/>
        <a:p>
          <a:pPr>
            <a:defRPr b="1">
              <a:solidFill>
                <a:schemeClr val="tx2">
                  <a:lumMod val="75000"/>
                </a:schemeClr>
              </a:solidFill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82CCD7-C6D2-46B4-B0C4-EB31CACF15E2}" type="doc">
      <dgm:prSet loTypeId="urn:microsoft.com/office/officeart/2005/8/layout/chevron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D6C2E29-16D0-4C33-8314-A8F3C4D83D42}">
      <dgm:prSet phldrT="[Текст]" phldr="1"/>
      <dgm:spPr/>
      <dgm:t>
        <a:bodyPr/>
        <a:lstStyle/>
        <a:p>
          <a:endParaRPr lang="ru-RU" dirty="0"/>
        </a:p>
      </dgm:t>
    </dgm:pt>
    <dgm:pt modelId="{1E3DD444-A91F-4C63-B55E-CF2CA196A1C9}" type="parTrans" cxnId="{665064A6-8931-44FE-82E4-BD8E24C190F5}">
      <dgm:prSet/>
      <dgm:spPr/>
      <dgm:t>
        <a:bodyPr/>
        <a:lstStyle/>
        <a:p>
          <a:endParaRPr lang="ru-RU"/>
        </a:p>
      </dgm:t>
    </dgm:pt>
    <dgm:pt modelId="{C6E5F853-FD41-4B1A-9989-5FB177D5BFE9}" type="sibTrans" cxnId="{665064A6-8931-44FE-82E4-BD8E24C190F5}">
      <dgm:prSet/>
      <dgm:spPr/>
      <dgm:t>
        <a:bodyPr/>
        <a:lstStyle/>
        <a:p>
          <a:endParaRPr lang="ru-RU"/>
        </a:p>
      </dgm:t>
    </dgm:pt>
    <dgm:pt modelId="{ACD8753F-F264-428E-A4FF-B5A9335BBDE0}">
      <dgm:prSet phldrT="[Текст]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pPr algn="ctr"/>
          <a:r>
            <a:rPr lang="ru-RU" b="1" dirty="0"/>
            <a:t>Расходы на заработную плату работникам бюджетных учреждений в соответствии с «майскими» указами Президента РФ</a:t>
          </a:r>
        </a:p>
      </dgm:t>
    </dgm:pt>
    <dgm:pt modelId="{614078C6-F109-471D-AC04-F429DAA1A4D0}" type="parTrans" cxnId="{E2E52383-CE34-429C-940F-1DA64E3762E2}">
      <dgm:prSet/>
      <dgm:spPr/>
      <dgm:t>
        <a:bodyPr/>
        <a:lstStyle/>
        <a:p>
          <a:endParaRPr lang="ru-RU"/>
        </a:p>
      </dgm:t>
    </dgm:pt>
    <dgm:pt modelId="{5E8C5ACE-A1F6-4F29-9EFC-3CABD0460D9A}" type="sibTrans" cxnId="{E2E52383-CE34-429C-940F-1DA64E3762E2}">
      <dgm:prSet/>
      <dgm:spPr/>
      <dgm:t>
        <a:bodyPr/>
        <a:lstStyle/>
        <a:p>
          <a:endParaRPr lang="ru-RU"/>
        </a:p>
      </dgm:t>
    </dgm:pt>
    <dgm:pt modelId="{56389C17-2C63-458C-850F-AE8F2DC080CF}">
      <dgm:prSet phldrT="[Текст]" phldr="1"/>
      <dgm:spPr/>
      <dgm:t>
        <a:bodyPr/>
        <a:lstStyle/>
        <a:p>
          <a:endParaRPr lang="ru-RU" dirty="0"/>
        </a:p>
      </dgm:t>
    </dgm:pt>
    <dgm:pt modelId="{2F1FB8F4-300C-4FF8-928B-61C70B18A016}" type="parTrans" cxnId="{C6FC97B3-61C9-4E3F-A6C9-4F67B94002C8}">
      <dgm:prSet/>
      <dgm:spPr/>
      <dgm:t>
        <a:bodyPr/>
        <a:lstStyle/>
        <a:p>
          <a:endParaRPr lang="ru-RU"/>
        </a:p>
      </dgm:t>
    </dgm:pt>
    <dgm:pt modelId="{48A6DE44-11B6-4006-A9BC-93B0733D131F}" type="sibTrans" cxnId="{C6FC97B3-61C9-4E3F-A6C9-4F67B94002C8}">
      <dgm:prSet/>
      <dgm:spPr/>
      <dgm:t>
        <a:bodyPr/>
        <a:lstStyle/>
        <a:p>
          <a:endParaRPr lang="ru-RU"/>
        </a:p>
      </dgm:t>
    </dgm:pt>
    <dgm:pt modelId="{DB86199D-86EE-4700-8124-8796A6394293}">
      <dgm:prSet phldrT="[Текст]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pPr algn="ctr"/>
          <a:r>
            <a:rPr lang="ru-RU" b="1" dirty="0"/>
            <a:t>Заработная плата с учетом роста МРОТ с 01.01.2025 г.  22 440 руб</a:t>
          </a:r>
          <a:r>
            <a:rPr lang="ru-RU" dirty="0"/>
            <a:t>.</a:t>
          </a:r>
        </a:p>
      </dgm:t>
    </dgm:pt>
    <dgm:pt modelId="{9DA1DB97-A052-4120-A9E2-BAB514E31F2A}" type="parTrans" cxnId="{31A2E5BB-D782-4031-9525-129ED6C76DD7}">
      <dgm:prSet/>
      <dgm:spPr/>
      <dgm:t>
        <a:bodyPr/>
        <a:lstStyle/>
        <a:p>
          <a:endParaRPr lang="ru-RU"/>
        </a:p>
      </dgm:t>
    </dgm:pt>
    <dgm:pt modelId="{2A668769-9302-4F0D-9138-5244F4408581}" type="sibTrans" cxnId="{31A2E5BB-D782-4031-9525-129ED6C76DD7}">
      <dgm:prSet/>
      <dgm:spPr/>
      <dgm:t>
        <a:bodyPr/>
        <a:lstStyle/>
        <a:p>
          <a:endParaRPr lang="ru-RU"/>
        </a:p>
      </dgm:t>
    </dgm:pt>
    <dgm:pt modelId="{4B4525A4-185D-4654-9F63-5B59EC2E5FDD}">
      <dgm:prSet phldrT="[Текст]" phldr="1"/>
      <dgm:spPr/>
      <dgm:t>
        <a:bodyPr/>
        <a:lstStyle/>
        <a:p>
          <a:endParaRPr lang="ru-RU" dirty="0"/>
        </a:p>
      </dgm:t>
    </dgm:pt>
    <dgm:pt modelId="{DFCF49D8-1563-4B72-9EB2-539F0B68069B}" type="parTrans" cxnId="{E47B1638-F3E6-4FD7-B468-1E179D99BADA}">
      <dgm:prSet/>
      <dgm:spPr/>
      <dgm:t>
        <a:bodyPr/>
        <a:lstStyle/>
        <a:p>
          <a:endParaRPr lang="ru-RU"/>
        </a:p>
      </dgm:t>
    </dgm:pt>
    <dgm:pt modelId="{7F7E8BEE-1709-44DA-B4E6-27DAEE1F2BDD}" type="sibTrans" cxnId="{E47B1638-F3E6-4FD7-B468-1E179D99BADA}">
      <dgm:prSet/>
      <dgm:spPr/>
      <dgm:t>
        <a:bodyPr/>
        <a:lstStyle/>
        <a:p>
          <a:endParaRPr lang="ru-RU"/>
        </a:p>
      </dgm:t>
    </dgm:pt>
    <dgm:pt modelId="{FB19F9BC-FA01-4A7C-B205-4FC201EE6681}">
      <dgm:prSet phldrT="[Текст]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pPr algn="ctr"/>
          <a:r>
            <a:rPr lang="ru-RU" b="1" dirty="0"/>
            <a:t>Заработная плата ОМС, «не указных» категорий с индексацией  окладов с 01.10.2025 на 4% </a:t>
          </a:r>
        </a:p>
      </dgm:t>
    </dgm:pt>
    <dgm:pt modelId="{2F685741-F965-4F55-86B2-44CFD272F43A}" type="parTrans" cxnId="{0E1940DD-BF7D-4CDA-93C8-6D87694B48A4}">
      <dgm:prSet/>
      <dgm:spPr/>
      <dgm:t>
        <a:bodyPr/>
        <a:lstStyle/>
        <a:p>
          <a:endParaRPr lang="ru-RU"/>
        </a:p>
      </dgm:t>
    </dgm:pt>
    <dgm:pt modelId="{197861EE-89E4-4407-AB63-6F65CA102C1D}" type="sibTrans" cxnId="{0E1940DD-BF7D-4CDA-93C8-6D87694B48A4}">
      <dgm:prSet/>
      <dgm:spPr/>
      <dgm:t>
        <a:bodyPr/>
        <a:lstStyle/>
        <a:p>
          <a:endParaRPr lang="ru-RU"/>
        </a:p>
      </dgm:t>
    </dgm:pt>
    <dgm:pt modelId="{66C64207-8B70-48A8-9A23-05F2D171E000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r>
            <a:rPr lang="ru-RU" dirty="0"/>
            <a:t> </a:t>
          </a:r>
        </a:p>
      </dgm:t>
    </dgm:pt>
    <dgm:pt modelId="{1CB6B7E7-99E2-4366-B7C1-64BC0615C772}" type="parTrans" cxnId="{7DA085EA-D53C-42BB-8CA0-464D04227D51}">
      <dgm:prSet/>
      <dgm:spPr/>
      <dgm:t>
        <a:bodyPr/>
        <a:lstStyle/>
        <a:p>
          <a:endParaRPr lang="ru-RU"/>
        </a:p>
      </dgm:t>
    </dgm:pt>
    <dgm:pt modelId="{AA215787-B102-4FDC-B467-C70D2377B887}" type="sibTrans" cxnId="{7DA085EA-D53C-42BB-8CA0-464D04227D51}">
      <dgm:prSet/>
      <dgm:spPr/>
      <dgm:t>
        <a:bodyPr/>
        <a:lstStyle/>
        <a:p>
          <a:endParaRPr lang="ru-RU"/>
        </a:p>
      </dgm:t>
    </dgm:pt>
    <dgm:pt modelId="{251FCB70-76F2-4546-A05F-C3591CD3DC30}">
      <dgm:prSet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pPr algn="ctr"/>
          <a:r>
            <a:rPr lang="ru-RU" b="1" dirty="0"/>
            <a:t>Расходы на оплату коммунальных  расходов услуг с учетом индексации 4 %</a:t>
          </a:r>
        </a:p>
      </dgm:t>
    </dgm:pt>
    <dgm:pt modelId="{4817745D-8811-4DF6-A8F6-619E2DDBB908}" type="parTrans" cxnId="{C7528746-73A0-4EBF-8927-F39F16535A93}">
      <dgm:prSet/>
      <dgm:spPr/>
      <dgm:t>
        <a:bodyPr/>
        <a:lstStyle/>
        <a:p>
          <a:endParaRPr lang="ru-RU"/>
        </a:p>
      </dgm:t>
    </dgm:pt>
    <dgm:pt modelId="{83B9795F-53D4-4FBE-897B-3375E3828F16}" type="sibTrans" cxnId="{C7528746-73A0-4EBF-8927-F39F16535A93}">
      <dgm:prSet/>
      <dgm:spPr/>
      <dgm:t>
        <a:bodyPr/>
        <a:lstStyle/>
        <a:p>
          <a:endParaRPr lang="ru-RU"/>
        </a:p>
      </dgm:t>
    </dgm:pt>
    <dgm:pt modelId="{813E54E4-3887-4150-B233-AA20C2680BFB}" type="pres">
      <dgm:prSet presAssocID="{2F82CCD7-C6D2-46B4-B0C4-EB31CACF15E2}" presName="linearFlow" presStyleCnt="0">
        <dgm:presLayoutVars>
          <dgm:dir/>
          <dgm:animLvl val="lvl"/>
          <dgm:resizeHandles val="exact"/>
        </dgm:presLayoutVars>
      </dgm:prSet>
      <dgm:spPr/>
    </dgm:pt>
    <dgm:pt modelId="{3F370709-C164-46E2-A47E-96F29DEED070}" type="pres">
      <dgm:prSet presAssocID="{8D6C2E29-16D0-4C33-8314-A8F3C4D83D42}" presName="composite" presStyleCnt="0"/>
      <dgm:spPr/>
    </dgm:pt>
    <dgm:pt modelId="{D2F96CAC-6432-4793-981B-964A9EAAC196}" type="pres">
      <dgm:prSet presAssocID="{8D6C2E29-16D0-4C33-8314-A8F3C4D83D42}" presName="parentText" presStyleLbl="alignNode1" presStyleIdx="0" presStyleCnt="4">
        <dgm:presLayoutVars>
          <dgm:chMax val="1"/>
          <dgm:bulletEnabled val="1"/>
        </dgm:presLayoutVars>
      </dgm:prSet>
      <dgm:spPr/>
    </dgm:pt>
    <dgm:pt modelId="{DB25EFA9-88B4-476C-A210-FF5D493623F2}" type="pres">
      <dgm:prSet presAssocID="{8D6C2E29-16D0-4C33-8314-A8F3C4D83D42}" presName="descendantText" presStyleLbl="alignAcc1" presStyleIdx="0" presStyleCnt="4">
        <dgm:presLayoutVars>
          <dgm:bulletEnabled val="1"/>
        </dgm:presLayoutVars>
      </dgm:prSet>
      <dgm:spPr/>
    </dgm:pt>
    <dgm:pt modelId="{3AC27955-3DF9-45D6-AD7B-9E6783837E7F}" type="pres">
      <dgm:prSet presAssocID="{C6E5F853-FD41-4B1A-9989-5FB177D5BFE9}" presName="sp" presStyleCnt="0"/>
      <dgm:spPr/>
    </dgm:pt>
    <dgm:pt modelId="{19FCB0E8-3F70-40EB-9A80-78020C214FB7}" type="pres">
      <dgm:prSet presAssocID="{56389C17-2C63-458C-850F-AE8F2DC080CF}" presName="composite" presStyleCnt="0"/>
      <dgm:spPr/>
    </dgm:pt>
    <dgm:pt modelId="{8E4F8722-C796-4C85-AC66-9879CB662974}" type="pres">
      <dgm:prSet presAssocID="{56389C17-2C63-458C-850F-AE8F2DC080CF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37F08204-E306-4454-B28E-6E17D0D321CC}" type="pres">
      <dgm:prSet presAssocID="{56389C17-2C63-458C-850F-AE8F2DC080CF}" presName="descendantText" presStyleLbl="alignAcc1" presStyleIdx="1" presStyleCnt="4">
        <dgm:presLayoutVars>
          <dgm:bulletEnabled val="1"/>
        </dgm:presLayoutVars>
      </dgm:prSet>
      <dgm:spPr/>
    </dgm:pt>
    <dgm:pt modelId="{21CEE2EB-E774-4ABA-98DC-D8D5137CA126}" type="pres">
      <dgm:prSet presAssocID="{48A6DE44-11B6-4006-A9BC-93B0733D131F}" presName="sp" presStyleCnt="0"/>
      <dgm:spPr/>
    </dgm:pt>
    <dgm:pt modelId="{582FF33E-22DB-42AD-9B16-C92CD0FE563A}" type="pres">
      <dgm:prSet presAssocID="{4B4525A4-185D-4654-9F63-5B59EC2E5FDD}" presName="composite" presStyleCnt="0"/>
      <dgm:spPr/>
    </dgm:pt>
    <dgm:pt modelId="{577808C1-5140-4BAE-AE62-C4D254C56ED1}" type="pres">
      <dgm:prSet presAssocID="{4B4525A4-185D-4654-9F63-5B59EC2E5FDD}" presName="parentText" presStyleLbl="alignNode1" presStyleIdx="2" presStyleCnt="4">
        <dgm:presLayoutVars>
          <dgm:chMax val="1"/>
          <dgm:bulletEnabled val="1"/>
        </dgm:presLayoutVars>
      </dgm:prSet>
      <dgm:spPr/>
    </dgm:pt>
    <dgm:pt modelId="{8FF20340-5D50-40C2-854F-2BF2FEA49772}" type="pres">
      <dgm:prSet presAssocID="{4B4525A4-185D-4654-9F63-5B59EC2E5FDD}" presName="descendantText" presStyleLbl="alignAcc1" presStyleIdx="2" presStyleCnt="4" custLinFactNeighborX="609" custLinFactNeighborY="7998">
        <dgm:presLayoutVars>
          <dgm:bulletEnabled val="1"/>
        </dgm:presLayoutVars>
      </dgm:prSet>
      <dgm:spPr/>
    </dgm:pt>
    <dgm:pt modelId="{E8B55579-BE55-451F-B33A-AF27870C930D}" type="pres">
      <dgm:prSet presAssocID="{7F7E8BEE-1709-44DA-B4E6-27DAEE1F2BDD}" presName="sp" presStyleCnt="0"/>
      <dgm:spPr/>
    </dgm:pt>
    <dgm:pt modelId="{D7189EE5-B1F3-4B66-BECF-3AE13C2CEDE2}" type="pres">
      <dgm:prSet presAssocID="{66C64207-8B70-48A8-9A23-05F2D171E000}" presName="composite" presStyleCnt="0"/>
      <dgm:spPr/>
    </dgm:pt>
    <dgm:pt modelId="{591AC865-2CE0-4815-99DD-8DF07D1C2F6D}" type="pres">
      <dgm:prSet presAssocID="{66C64207-8B70-48A8-9A23-05F2D171E000}" presName="parentText" presStyleLbl="alignNode1" presStyleIdx="3" presStyleCnt="4">
        <dgm:presLayoutVars>
          <dgm:chMax val="1"/>
          <dgm:bulletEnabled val="1"/>
        </dgm:presLayoutVars>
      </dgm:prSet>
      <dgm:spPr/>
    </dgm:pt>
    <dgm:pt modelId="{41F5C61A-9EB7-44EF-8A87-3FBB5E81469B}" type="pres">
      <dgm:prSet presAssocID="{66C64207-8B70-48A8-9A23-05F2D171E000}" presName="descendantText" presStyleLbl="alignAcc1" presStyleIdx="3" presStyleCnt="4">
        <dgm:presLayoutVars>
          <dgm:bulletEnabled val="1"/>
        </dgm:presLayoutVars>
      </dgm:prSet>
      <dgm:spPr/>
    </dgm:pt>
  </dgm:ptLst>
  <dgm:cxnLst>
    <dgm:cxn modelId="{A809A618-55D6-4F24-8969-4F771223B43A}" type="presOf" srcId="{4B4525A4-185D-4654-9F63-5B59EC2E5FDD}" destId="{577808C1-5140-4BAE-AE62-C4D254C56ED1}" srcOrd="0" destOrd="0" presId="urn:microsoft.com/office/officeart/2005/8/layout/chevron2"/>
    <dgm:cxn modelId="{E0E5D226-DE04-4B93-A371-0C979A2437A8}" type="presOf" srcId="{8D6C2E29-16D0-4C33-8314-A8F3C4D83D42}" destId="{D2F96CAC-6432-4793-981B-964A9EAAC196}" srcOrd="0" destOrd="0" presId="urn:microsoft.com/office/officeart/2005/8/layout/chevron2"/>
    <dgm:cxn modelId="{740C3E33-C7E4-42B9-892B-B0D8C6B2D8FD}" type="presOf" srcId="{66C64207-8B70-48A8-9A23-05F2D171E000}" destId="{591AC865-2CE0-4815-99DD-8DF07D1C2F6D}" srcOrd="0" destOrd="0" presId="urn:microsoft.com/office/officeart/2005/8/layout/chevron2"/>
    <dgm:cxn modelId="{E47B1638-F3E6-4FD7-B468-1E179D99BADA}" srcId="{2F82CCD7-C6D2-46B4-B0C4-EB31CACF15E2}" destId="{4B4525A4-185D-4654-9F63-5B59EC2E5FDD}" srcOrd="2" destOrd="0" parTransId="{DFCF49D8-1563-4B72-9EB2-539F0B68069B}" sibTransId="{7F7E8BEE-1709-44DA-B4E6-27DAEE1F2BDD}"/>
    <dgm:cxn modelId="{C7528746-73A0-4EBF-8927-F39F16535A93}" srcId="{66C64207-8B70-48A8-9A23-05F2D171E000}" destId="{251FCB70-76F2-4546-A05F-C3591CD3DC30}" srcOrd="0" destOrd="0" parTransId="{4817745D-8811-4DF6-A8F6-619E2DDBB908}" sibTransId="{83B9795F-53D4-4FBE-897B-3375E3828F16}"/>
    <dgm:cxn modelId="{0BF18C67-63FA-46A1-B3AF-5DF449743C02}" type="presOf" srcId="{251FCB70-76F2-4546-A05F-C3591CD3DC30}" destId="{41F5C61A-9EB7-44EF-8A87-3FBB5E81469B}" srcOrd="0" destOrd="0" presId="urn:microsoft.com/office/officeart/2005/8/layout/chevron2"/>
    <dgm:cxn modelId="{E0F8F94A-C344-4827-B141-2D72C51FDD88}" type="presOf" srcId="{DB86199D-86EE-4700-8124-8796A6394293}" destId="{37F08204-E306-4454-B28E-6E17D0D321CC}" srcOrd="0" destOrd="0" presId="urn:microsoft.com/office/officeart/2005/8/layout/chevron2"/>
    <dgm:cxn modelId="{E904AF57-B507-4185-8564-5CB5DAC7CD55}" type="presOf" srcId="{56389C17-2C63-458C-850F-AE8F2DC080CF}" destId="{8E4F8722-C796-4C85-AC66-9879CB662974}" srcOrd="0" destOrd="0" presId="urn:microsoft.com/office/officeart/2005/8/layout/chevron2"/>
    <dgm:cxn modelId="{E2E52383-CE34-429C-940F-1DA64E3762E2}" srcId="{8D6C2E29-16D0-4C33-8314-A8F3C4D83D42}" destId="{ACD8753F-F264-428E-A4FF-B5A9335BBDE0}" srcOrd="0" destOrd="0" parTransId="{614078C6-F109-471D-AC04-F429DAA1A4D0}" sibTransId="{5E8C5ACE-A1F6-4F29-9EFC-3CABD0460D9A}"/>
    <dgm:cxn modelId="{665064A6-8931-44FE-82E4-BD8E24C190F5}" srcId="{2F82CCD7-C6D2-46B4-B0C4-EB31CACF15E2}" destId="{8D6C2E29-16D0-4C33-8314-A8F3C4D83D42}" srcOrd="0" destOrd="0" parTransId="{1E3DD444-A91F-4C63-B55E-CF2CA196A1C9}" sibTransId="{C6E5F853-FD41-4B1A-9989-5FB177D5BFE9}"/>
    <dgm:cxn modelId="{C6FC97B3-61C9-4E3F-A6C9-4F67B94002C8}" srcId="{2F82CCD7-C6D2-46B4-B0C4-EB31CACF15E2}" destId="{56389C17-2C63-458C-850F-AE8F2DC080CF}" srcOrd="1" destOrd="0" parTransId="{2F1FB8F4-300C-4FF8-928B-61C70B18A016}" sibTransId="{48A6DE44-11B6-4006-A9BC-93B0733D131F}"/>
    <dgm:cxn modelId="{28C187B8-C99D-4471-BBEB-A68D13F0ED9F}" type="presOf" srcId="{FB19F9BC-FA01-4A7C-B205-4FC201EE6681}" destId="{8FF20340-5D50-40C2-854F-2BF2FEA49772}" srcOrd="0" destOrd="0" presId="urn:microsoft.com/office/officeart/2005/8/layout/chevron2"/>
    <dgm:cxn modelId="{31A2E5BB-D782-4031-9525-129ED6C76DD7}" srcId="{56389C17-2C63-458C-850F-AE8F2DC080CF}" destId="{DB86199D-86EE-4700-8124-8796A6394293}" srcOrd="0" destOrd="0" parTransId="{9DA1DB97-A052-4120-A9E2-BAB514E31F2A}" sibTransId="{2A668769-9302-4F0D-9138-5244F4408581}"/>
    <dgm:cxn modelId="{57FB06C8-2AC0-47F0-95DE-769C5A24575D}" type="presOf" srcId="{2F82CCD7-C6D2-46B4-B0C4-EB31CACF15E2}" destId="{813E54E4-3887-4150-B233-AA20C2680BFB}" srcOrd="0" destOrd="0" presId="urn:microsoft.com/office/officeart/2005/8/layout/chevron2"/>
    <dgm:cxn modelId="{F393E8D1-5F52-4839-B1EF-44E0322DBF69}" type="presOf" srcId="{ACD8753F-F264-428E-A4FF-B5A9335BBDE0}" destId="{DB25EFA9-88B4-476C-A210-FF5D493623F2}" srcOrd="0" destOrd="0" presId="urn:microsoft.com/office/officeart/2005/8/layout/chevron2"/>
    <dgm:cxn modelId="{0E1940DD-BF7D-4CDA-93C8-6D87694B48A4}" srcId="{4B4525A4-185D-4654-9F63-5B59EC2E5FDD}" destId="{FB19F9BC-FA01-4A7C-B205-4FC201EE6681}" srcOrd="0" destOrd="0" parTransId="{2F685741-F965-4F55-86B2-44CFD272F43A}" sibTransId="{197861EE-89E4-4407-AB63-6F65CA102C1D}"/>
    <dgm:cxn modelId="{7DA085EA-D53C-42BB-8CA0-464D04227D51}" srcId="{2F82CCD7-C6D2-46B4-B0C4-EB31CACF15E2}" destId="{66C64207-8B70-48A8-9A23-05F2D171E000}" srcOrd="3" destOrd="0" parTransId="{1CB6B7E7-99E2-4366-B7C1-64BC0615C772}" sibTransId="{AA215787-B102-4FDC-B467-C70D2377B887}"/>
    <dgm:cxn modelId="{EFE55390-91AF-43DD-AB83-C34C352A77E7}" type="presParOf" srcId="{813E54E4-3887-4150-B233-AA20C2680BFB}" destId="{3F370709-C164-46E2-A47E-96F29DEED070}" srcOrd="0" destOrd="0" presId="urn:microsoft.com/office/officeart/2005/8/layout/chevron2"/>
    <dgm:cxn modelId="{784D25EA-E220-460F-A4FA-AC61EA3D796A}" type="presParOf" srcId="{3F370709-C164-46E2-A47E-96F29DEED070}" destId="{D2F96CAC-6432-4793-981B-964A9EAAC196}" srcOrd="0" destOrd="0" presId="urn:microsoft.com/office/officeart/2005/8/layout/chevron2"/>
    <dgm:cxn modelId="{072904E9-3BFE-4C6E-9733-7453AADE6DD5}" type="presParOf" srcId="{3F370709-C164-46E2-A47E-96F29DEED070}" destId="{DB25EFA9-88B4-476C-A210-FF5D493623F2}" srcOrd="1" destOrd="0" presId="urn:microsoft.com/office/officeart/2005/8/layout/chevron2"/>
    <dgm:cxn modelId="{9DAAA2FD-653A-4E70-9D31-5533D5396B98}" type="presParOf" srcId="{813E54E4-3887-4150-B233-AA20C2680BFB}" destId="{3AC27955-3DF9-45D6-AD7B-9E6783837E7F}" srcOrd="1" destOrd="0" presId="urn:microsoft.com/office/officeart/2005/8/layout/chevron2"/>
    <dgm:cxn modelId="{08B50523-5A92-43DD-A811-3E1384D715E4}" type="presParOf" srcId="{813E54E4-3887-4150-B233-AA20C2680BFB}" destId="{19FCB0E8-3F70-40EB-9A80-78020C214FB7}" srcOrd="2" destOrd="0" presId="urn:microsoft.com/office/officeart/2005/8/layout/chevron2"/>
    <dgm:cxn modelId="{42044AA7-F896-4C0B-A1EB-E3C070BC06D5}" type="presParOf" srcId="{19FCB0E8-3F70-40EB-9A80-78020C214FB7}" destId="{8E4F8722-C796-4C85-AC66-9879CB662974}" srcOrd="0" destOrd="0" presId="urn:microsoft.com/office/officeart/2005/8/layout/chevron2"/>
    <dgm:cxn modelId="{C1CC88B3-BF95-49F0-8332-3193E35557CA}" type="presParOf" srcId="{19FCB0E8-3F70-40EB-9A80-78020C214FB7}" destId="{37F08204-E306-4454-B28E-6E17D0D321CC}" srcOrd="1" destOrd="0" presId="urn:microsoft.com/office/officeart/2005/8/layout/chevron2"/>
    <dgm:cxn modelId="{861887C9-6561-45F3-8C72-335FD114F010}" type="presParOf" srcId="{813E54E4-3887-4150-B233-AA20C2680BFB}" destId="{21CEE2EB-E774-4ABA-98DC-D8D5137CA126}" srcOrd="3" destOrd="0" presId="urn:microsoft.com/office/officeart/2005/8/layout/chevron2"/>
    <dgm:cxn modelId="{E774C950-96C9-4A8E-B0C1-97A2862CBDEC}" type="presParOf" srcId="{813E54E4-3887-4150-B233-AA20C2680BFB}" destId="{582FF33E-22DB-42AD-9B16-C92CD0FE563A}" srcOrd="4" destOrd="0" presId="urn:microsoft.com/office/officeart/2005/8/layout/chevron2"/>
    <dgm:cxn modelId="{261C08EC-D0A6-4C2E-A35D-53DA8193921D}" type="presParOf" srcId="{582FF33E-22DB-42AD-9B16-C92CD0FE563A}" destId="{577808C1-5140-4BAE-AE62-C4D254C56ED1}" srcOrd="0" destOrd="0" presId="urn:microsoft.com/office/officeart/2005/8/layout/chevron2"/>
    <dgm:cxn modelId="{1480F896-580C-4396-A0EB-C65789F38D2F}" type="presParOf" srcId="{582FF33E-22DB-42AD-9B16-C92CD0FE563A}" destId="{8FF20340-5D50-40C2-854F-2BF2FEA49772}" srcOrd="1" destOrd="0" presId="urn:microsoft.com/office/officeart/2005/8/layout/chevron2"/>
    <dgm:cxn modelId="{917BA47A-6DFC-4399-8AB0-6EDF9DE73DC5}" type="presParOf" srcId="{813E54E4-3887-4150-B233-AA20C2680BFB}" destId="{E8B55579-BE55-451F-B33A-AF27870C930D}" srcOrd="5" destOrd="0" presId="urn:microsoft.com/office/officeart/2005/8/layout/chevron2"/>
    <dgm:cxn modelId="{086FEA7D-4B65-4914-B494-E3EAEF6A70F8}" type="presParOf" srcId="{813E54E4-3887-4150-B233-AA20C2680BFB}" destId="{D7189EE5-B1F3-4B66-BECF-3AE13C2CEDE2}" srcOrd="6" destOrd="0" presId="urn:microsoft.com/office/officeart/2005/8/layout/chevron2"/>
    <dgm:cxn modelId="{E9152861-CAB3-4F80-A61E-A4AB4197CDB5}" type="presParOf" srcId="{D7189EE5-B1F3-4B66-BECF-3AE13C2CEDE2}" destId="{591AC865-2CE0-4815-99DD-8DF07D1C2F6D}" srcOrd="0" destOrd="0" presId="urn:microsoft.com/office/officeart/2005/8/layout/chevron2"/>
    <dgm:cxn modelId="{3C128938-03F6-4BD1-B249-DC910BA8DD76}" type="presParOf" srcId="{D7189EE5-B1F3-4B66-BECF-3AE13C2CEDE2}" destId="{41F5C61A-9EB7-44EF-8A87-3FBB5E81469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3490EB-0005-420A-A7A8-B462C40F49B3}" type="doc">
      <dgm:prSet loTypeId="urn:microsoft.com/office/officeart/2005/8/layout/cycle7" loCatId="cycle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35B5634-520D-467C-9AC0-35F507EBBF3D}">
      <dgm:prSet phldrT="[Текст]" custT="1"/>
      <dgm:spPr/>
      <dgm:t>
        <a:bodyPr/>
        <a:lstStyle/>
        <a:p>
          <a:r>
            <a:rPr lang="ru-RU" sz="2800" b="1" dirty="0"/>
            <a:t>Федеральный   бюджета </a:t>
          </a:r>
        </a:p>
        <a:p>
          <a:r>
            <a:rPr lang="ru-RU" sz="2800" b="1" dirty="0"/>
            <a:t>56,7 </a:t>
          </a:r>
          <a:r>
            <a:rPr lang="ru-RU" sz="2800" b="1" dirty="0" err="1"/>
            <a:t>млн.рб</a:t>
          </a:r>
          <a:endParaRPr lang="ru-RU" sz="2800" b="1" dirty="0"/>
        </a:p>
      </dgm:t>
    </dgm:pt>
    <dgm:pt modelId="{1DDE4EA5-5D75-4B75-8013-2195A2C9FDC9}" type="parTrans" cxnId="{944689E2-7D1C-47D5-AE16-F4AA46AA2F03}">
      <dgm:prSet/>
      <dgm:spPr/>
      <dgm:t>
        <a:bodyPr/>
        <a:lstStyle/>
        <a:p>
          <a:endParaRPr lang="ru-RU"/>
        </a:p>
      </dgm:t>
    </dgm:pt>
    <dgm:pt modelId="{83698D82-8140-4B70-A490-C289AF0C7F4D}" type="sibTrans" cxnId="{944689E2-7D1C-47D5-AE16-F4AA46AA2F03}">
      <dgm:prSet/>
      <dgm:spPr/>
      <dgm:t>
        <a:bodyPr/>
        <a:lstStyle/>
        <a:p>
          <a:endParaRPr lang="ru-RU"/>
        </a:p>
      </dgm:t>
    </dgm:pt>
    <dgm:pt modelId="{0F641E1D-75AE-478D-8B32-8EA9261587D3}">
      <dgm:prSet phldrT="[Текст]" custT="1"/>
      <dgm:spPr/>
      <dgm:t>
        <a:bodyPr/>
        <a:lstStyle/>
        <a:p>
          <a:r>
            <a:rPr lang="ru-RU" sz="2700" b="1" dirty="0"/>
            <a:t>Местный бюджет </a:t>
          </a:r>
        </a:p>
        <a:p>
          <a:r>
            <a:rPr lang="ru-RU" sz="2700" b="1" dirty="0"/>
            <a:t> 259,2 </a:t>
          </a:r>
          <a:r>
            <a:rPr lang="ru-RU" sz="2700" b="1" dirty="0" err="1"/>
            <a:t>млн.рб</a:t>
          </a:r>
          <a:endParaRPr lang="ru-RU" sz="2700" b="1" dirty="0"/>
        </a:p>
      </dgm:t>
    </dgm:pt>
    <dgm:pt modelId="{9209600D-E531-4C35-B06D-548A1EA5A95B}" type="parTrans" cxnId="{0BA6F3A1-5D86-4074-898E-3436A353BF62}">
      <dgm:prSet/>
      <dgm:spPr/>
      <dgm:t>
        <a:bodyPr/>
        <a:lstStyle/>
        <a:p>
          <a:endParaRPr lang="ru-RU"/>
        </a:p>
      </dgm:t>
    </dgm:pt>
    <dgm:pt modelId="{70ADAC96-983E-4F95-88DC-E26DCAFDE327}" type="sibTrans" cxnId="{0BA6F3A1-5D86-4074-898E-3436A353BF62}">
      <dgm:prSet/>
      <dgm:spPr/>
      <dgm:t>
        <a:bodyPr/>
        <a:lstStyle/>
        <a:p>
          <a:endParaRPr lang="ru-RU"/>
        </a:p>
      </dgm:t>
    </dgm:pt>
    <dgm:pt modelId="{FA7C8A0F-6655-44A2-989E-21A8E30BD83B}">
      <dgm:prSet phldrT="[Текст]" custT="1"/>
      <dgm:spPr/>
      <dgm:t>
        <a:bodyPr/>
        <a:lstStyle/>
        <a:p>
          <a:r>
            <a:rPr lang="ru-RU" sz="2800" b="1" dirty="0"/>
            <a:t>Областной бюджет  </a:t>
          </a:r>
        </a:p>
        <a:p>
          <a:r>
            <a:rPr lang="ru-RU" sz="2800" b="1" dirty="0"/>
            <a:t>433,5 </a:t>
          </a:r>
          <a:r>
            <a:rPr lang="ru-RU" sz="2800" b="1" dirty="0" err="1"/>
            <a:t>млн.рб</a:t>
          </a:r>
          <a:endParaRPr lang="ru-RU" sz="2800" b="1" dirty="0"/>
        </a:p>
      </dgm:t>
    </dgm:pt>
    <dgm:pt modelId="{53FD21DB-D1E2-4BA0-9B52-D9EE1D00C882}" type="parTrans" cxnId="{48BBCAA7-C818-447A-BA0C-9DF82546BFA7}">
      <dgm:prSet/>
      <dgm:spPr/>
      <dgm:t>
        <a:bodyPr/>
        <a:lstStyle/>
        <a:p>
          <a:endParaRPr lang="ru-RU"/>
        </a:p>
      </dgm:t>
    </dgm:pt>
    <dgm:pt modelId="{C69272C0-040F-4095-BA20-8F4EF2963365}" type="sibTrans" cxnId="{48BBCAA7-C818-447A-BA0C-9DF82546BFA7}">
      <dgm:prSet/>
      <dgm:spPr/>
      <dgm:t>
        <a:bodyPr/>
        <a:lstStyle/>
        <a:p>
          <a:endParaRPr lang="ru-RU"/>
        </a:p>
      </dgm:t>
    </dgm:pt>
    <dgm:pt modelId="{35B462E5-0AE8-491A-A41F-08CA93E3A329}" type="pres">
      <dgm:prSet presAssocID="{733490EB-0005-420A-A7A8-B462C40F49B3}" presName="Name0" presStyleCnt="0">
        <dgm:presLayoutVars>
          <dgm:dir/>
          <dgm:resizeHandles val="exact"/>
        </dgm:presLayoutVars>
      </dgm:prSet>
      <dgm:spPr/>
    </dgm:pt>
    <dgm:pt modelId="{9E57C1F8-3DF9-43B1-98E2-0E8ED8D7FAB1}" type="pres">
      <dgm:prSet presAssocID="{335B5634-520D-467C-9AC0-35F507EBBF3D}" presName="node" presStyleLbl="node1" presStyleIdx="0" presStyleCnt="3" custScaleX="231138" custRadScaleRad="87226" custRadScaleInc="3471">
        <dgm:presLayoutVars>
          <dgm:bulletEnabled val="1"/>
        </dgm:presLayoutVars>
      </dgm:prSet>
      <dgm:spPr/>
    </dgm:pt>
    <dgm:pt modelId="{306F7EF7-CDB5-4D65-81CC-5467DC61508D}" type="pres">
      <dgm:prSet presAssocID="{83698D82-8140-4B70-A490-C289AF0C7F4D}" presName="sibTrans" presStyleLbl="sibTrans2D1" presStyleIdx="0" presStyleCnt="3" custLinFactNeighborX="-25878" custLinFactNeighborY="-15936"/>
      <dgm:spPr/>
    </dgm:pt>
    <dgm:pt modelId="{7B2A1481-90CD-4F41-9BC8-B1970B92EA9B}" type="pres">
      <dgm:prSet presAssocID="{83698D82-8140-4B70-A490-C289AF0C7F4D}" presName="connectorText" presStyleLbl="sibTrans2D1" presStyleIdx="0" presStyleCnt="3"/>
      <dgm:spPr/>
    </dgm:pt>
    <dgm:pt modelId="{03FA888A-23DE-4DA2-BCFF-FCCF80C577F0}" type="pres">
      <dgm:prSet presAssocID="{0F641E1D-75AE-478D-8B32-8EA9261587D3}" presName="node" presStyleLbl="node1" presStyleIdx="1" presStyleCnt="3" custScaleX="132312" custScaleY="103696" custRadScaleRad="97107" custRadScaleInc="2208">
        <dgm:presLayoutVars>
          <dgm:bulletEnabled val="1"/>
        </dgm:presLayoutVars>
      </dgm:prSet>
      <dgm:spPr/>
    </dgm:pt>
    <dgm:pt modelId="{5474E369-CD2B-493D-BAFD-34F6B8650F7D}" type="pres">
      <dgm:prSet presAssocID="{70ADAC96-983E-4F95-88DC-E26DCAFDE327}" presName="sibTrans" presStyleLbl="sibTrans2D1" presStyleIdx="1" presStyleCnt="3" custLinFactY="-100000" custLinFactNeighborX="18197" custLinFactNeighborY="-171836"/>
      <dgm:spPr/>
    </dgm:pt>
    <dgm:pt modelId="{6F361E35-EB5A-488C-82E5-AE405A5AF44E}" type="pres">
      <dgm:prSet presAssocID="{70ADAC96-983E-4F95-88DC-E26DCAFDE327}" presName="connectorText" presStyleLbl="sibTrans2D1" presStyleIdx="1" presStyleCnt="3"/>
      <dgm:spPr/>
    </dgm:pt>
    <dgm:pt modelId="{471AF9E2-C4D2-44CC-811A-50E574D2D13E}" type="pres">
      <dgm:prSet presAssocID="{FA7C8A0F-6655-44A2-989E-21A8E30BD83B}" presName="node" presStyleLbl="node1" presStyleIdx="2" presStyleCnt="3" custScaleX="118249">
        <dgm:presLayoutVars>
          <dgm:bulletEnabled val="1"/>
        </dgm:presLayoutVars>
      </dgm:prSet>
      <dgm:spPr/>
    </dgm:pt>
    <dgm:pt modelId="{375EAA37-DECC-4FD0-B42A-2D649E27746B}" type="pres">
      <dgm:prSet presAssocID="{C69272C0-040F-4095-BA20-8F4EF2963365}" presName="sibTrans" presStyleLbl="sibTrans2D1" presStyleIdx="2" presStyleCnt="3" custAng="4529759" custFlipHor="1" custScaleX="51836" custScaleY="75795" custLinFactY="5084" custLinFactNeighborX="83373" custLinFactNeighborY="100000"/>
      <dgm:spPr/>
    </dgm:pt>
    <dgm:pt modelId="{4ACAF17C-0EAF-4670-968B-305F03634218}" type="pres">
      <dgm:prSet presAssocID="{C69272C0-040F-4095-BA20-8F4EF2963365}" presName="connectorText" presStyleLbl="sibTrans2D1" presStyleIdx="2" presStyleCnt="3"/>
      <dgm:spPr/>
    </dgm:pt>
  </dgm:ptLst>
  <dgm:cxnLst>
    <dgm:cxn modelId="{92EB0306-CDCB-47A7-BD2B-C62DAEB14475}" type="presOf" srcId="{FA7C8A0F-6655-44A2-989E-21A8E30BD83B}" destId="{471AF9E2-C4D2-44CC-811A-50E574D2D13E}" srcOrd="0" destOrd="0" presId="urn:microsoft.com/office/officeart/2005/8/layout/cycle7"/>
    <dgm:cxn modelId="{D61BF011-0985-4B16-812F-C611C295FD72}" type="presOf" srcId="{83698D82-8140-4B70-A490-C289AF0C7F4D}" destId="{306F7EF7-CDB5-4D65-81CC-5467DC61508D}" srcOrd="0" destOrd="0" presId="urn:microsoft.com/office/officeart/2005/8/layout/cycle7"/>
    <dgm:cxn modelId="{A4E79628-497A-4372-9F65-96914A378251}" type="presOf" srcId="{733490EB-0005-420A-A7A8-B462C40F49B3}" destId="{35B462E5-0AE8-491A-A41F-08CA93E3A329}" srcOrd="0" destOrd="0" presId="urn:microsoft.com/office/officeart/2005/8/layout/cycle7"/>
    <dgm:cxn modelId="{C160F229-65CF-450F-BD79-776CFB0D65A1}" type="presOf" srcId="{83698D82-8140-4B70-A490-C289AF0C7F4D}" destId="{7B2A1481-90CD-4F41-9BC8-B1970B92EA9B}" srcOrd="1" destOrd="0" presId="urn:microsoft.com/office/officeart/2005/8/layout/cycle7"/>
    <dgm:cxn modelId="{8FA03C6B-C464-42FA-BAC3-7911C7EEB0DD}" type="presOf" srcId="{0F641E1D-75AE-478D-8B32-8EA9261587D3}" destId="{03FA888A-23DE-4DA2-BCFF-FCCF80C577F0}" srcOrd="0" destOrd="0" presId="urn:microsoft.com/office/officeart/2005/8/layout/cycle7"/>
    <dgm:cxn modelId="{EBC5FE91-0EF2-4581-9E97-4D9D31CCBF76}" type="presOf" srcId="{70ADAC96-983E-4F95-88DC-E26DCAFDE327}" destId="{6F361E35-EB5A-488C-82E5-AE405A5AF44E}" srcOrd="1" destOrd="0" presId="urn:microsoft.com/office/officeart/2005/8/layout/cycle7"/>
    <dgm:cxn modelId="{DDFD619A-7A04-4195-8C44-038455E5948B}" type="presOf" srcId="{335B5634-520D-467C-9AC0-35F507EBBF3D}" destId="{9E57C1F8-3DF9-43B1-98E2-0E8ED8D7FAB1}" srcOrd="0" destOrd="0" presId="urn:microsoft.com/office/officeart/2005/8/layout/cycle7"/>
    <dgm:cxn modelId="{0BA6F3A1-5D86-4074-898E-3436A353BF62}" srcId="{733490EB-0005-420A-A7A8-B462C40F49B3}" destId="{0F641E1D-75AE-478D-8B32-8EA9261587D3}" srcOrd="1" destOrd="0" parTransId="{9209600D-E531-4C35-B06D-548A1EA5A95B}" sibTransId="{70ADAC96-983E-4F95-88DC-E26DCAFDE327}"/>
    <dgm:cxn modelId="{830D37A6-A563-45E2-AC99-18E23F1EFBC9}" type="presOf" srcId="{C69272C0-040F-4095-BA20-8F4EF2963365}" destId="{375EAA37-DECC-4FD0-B42A-2D649E27746B}" srcOrd="0" destOrd="0" presId="urn:microsoft.com/office/officeart/2005/8/layout/cycle7"/>
    <dgm:cxn modelId="{48BBCAA7-C818-447A-BA0C-9DF82546BFA7}" srcId="{733490EB-0005-420A-A7A8-B462C40F49B3}" destId="{FA7C8A0F-6655-44A2-989E-21A8E30BD83B}" srcOrd="2" destOrd="0" parTransId="{53FD21DB-D1E2-4BA0-9B52-D9EE1D00C882}" sibTransId="{C69272C0-040F-4095-BA20-8F4EF2963365}"/>
    <dgm:cxn modelId="{E5799AC5-DBE1-4850-BA73-B9EE068E85FB}" type="presOf" srcId="{C69272C0-040F-4095-BA20-8F4EF2963365}" destId="{4ACAF17C-0EAF-4670-968B-305F03634218}" srcOrd="1" destOrd="0" presId="urn:microsoft.com/office/officeart/2005/8/layout/cycle7"/>
    <dgm:cxn modelId="{944689E2-7D1C-47D5-AE16-F4AA46AA2F03}" srcId="{733490EB-0005-420A-A7A8-B462C40F49B3}" destId="{335B5634-520D-467C-9AC0-35F507EBBF3D}" srcOrd="0" destOrd="0" parTransId="{1DDE4EA5-5D75-4B75-8013-2195A2C9FDC9}" sibTransId="{83698D82-8140-4B70-A490-C289AF0C7F4D}"/>
    <dgm:cxn modelId="{ED4ABDEF-829A-40F6-8EB1-45961BD3AD6E}" type="presOf" srcId="{70ADAC96-983E-4F95-88DC-E26DCAFDE327}" destId="{5474E369-CD2B-493D-BAFD-34F6B8650F7D}" srcOrd="0" destOrd="0" presId="urn:microsoft.com/office/officeart/2005/8/layout/cycle7"/>
    <dgm:cxn modelId="{C66AD40B-0467-4288-BEA1-7ECB20020298}" type="presParOf" srcId="{35B462E5-0AE8-491A-A41F-08CA93E3A329}" destId="{9E57C1F8-3DF9-43B1-98E2-0E8ED8D7FAB1}" srcOrd="0" destOrd="0" presId="urn:microsoft.com/office/officeart/2005/8/layout/cycle7"/>
    <dgm:cxn modelId="{BCD8C6EC-3FC2-464C-A4E4-2A6855C37D51}" type="presParOf" srcId="{35B462E5-0AE8-491A-A41F-08CA93E3A329}" destId="{306F7EF7-CDB5-4D65-81CC-5467DC61508D}" srcOrd="1" destOrd="0" presId="urn:microsoft.com/office/officeart/2005/8/layout/cycle7"/>
    <dgm:cxn modelId="{A5C64741-56CA-4734-9D7F-0DE3204EF8BB}" type="presParOf" srcId="{306F7EF7-CDB5-4D65-81CC-5467DC61508D}" destId="{7B2A1481-90CD-4F41-9BC8-B1970B92EA9B}" srcOrd="0" destOrd="0" presId="urn:microsoft.com/office/officeart/2005/8/layout/cycle7"/>
    <dgm:cxn modelId="{90111FB9-26D8-472F-9A6A-89A50792AC2E}" type="presParOf" srcId="{35B462E5-0AE8-491A-A41F-08CA93E3A329}" destId="{03FA888A-23DE-4DA2-BCFF-FCCF80C577F0}" srcOrd="2" destOrd="0" presId="urn:microsoft.com/office/officeart/2005/8/layout/cycle7"/>
    <dgm:cxn modelId="{21C2988F-C470-40B9-95BB-0420734E9805}" type="presParOf" srcId="{35B462E5-0AE8-491A-A41F-08CA93E3A329}" destId="{5474E369-CD2B-493D-BAFD-34F6B8650F7D}" srcOrd="3" destOrd="0" presId="urn:microsoft.com/office/officeart/2005/8/layout/cycle7"/>
    <dgm:cxn modelId="{CD5BCA7A-0477-4779-B728-166F865834BB}" type="presParOf" srcId="{5474E369-CD2B-493D-BAFD-34F6B8650F7D}" destId="{6F361E35-EB5A-488C-82E5-AE405A5AF44E}" srcOrd="0" destOrd="0" presId="urn:microsoft.com/office/officeart/2005/8/layout/cycle7"/>
    <dgm:cxn modelId="{76787B97-CF44-46F3-99E9-AC0B35D043C9}" type="presParOf" srcId="{35B462E5-0AE8-491A-A41F-08CA93E3A329}" destId="{471AF9E2-C4D2-44CC-811A-50E574D2D13E}" srcOrd="4" destOrd="0" presId="urn:microsoft.com/office/officeart/2005/8/layout/cycle7"/>
    <dgm:cxn modelId="{21C599AE-DFDF-4F93-BC54-60AEB2D4EE09}" type="presParOf" srcId="{35B462E5-0AE8-491A-A41F-08CA93E3A329}" destId="{375EAA37-DECC-4FD0-B42A-2D649E27746B}" srcOrd="5" destOrd="0" presId="urn:microsoft.com/office/officeart/2005/8/layout/cycle7"/>
    <dgm:cxn modelId="{6DF91657-CC40-48A8-9380-E79E30F2374C}" type="presParOf" srcId="{375EAA37-DECC-4FD0-B42A-2D649E27746B}" destId="{4ACAF17C-0EAF-4670-968B-305F03634218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9C58923-39ED-4218-A65B-66BE78B5BDF7}" type="doc">
      <dgm:prSet loTypeId="urn:microsoft.com/office/officeart/2005/8/layout/vList4#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90943FB-B1F7-4B37-B45B-CEB794930438}">
      <dgm:prSet phldrT="[Текст]" custT="1"/>
      <dgm:spPr/>
      <dgm:t>
        <a:bodyPr/>
        <a:lstStyle/>
        <a:p>
          <a:pPr algn="ctr"/>
          <a:r>
            <a:rPr lang="ru-RU" sz="2400" b="1" dirty="0">
              <a:solidFill>
                <a:srgbClr val="002060"/>
              </a:solidFill>
            </a:rPr>
            <a:t>СУБСИДИЯ НА ВЫПОЛНЕНИЕ МЗ (ОБ+МБ</a:t>
          </a:r>
          <a:r>
            <a:rPr lang="ru-RU" sz="2400" b="1">
              <a:solidFill>
                <a:srgbClr val="002060"/>
              </a:solidFill>
            </a:rPr>
            <a:t>)    </a:t>
          </a:r>
          <a:endParaRPr lang="ru-RU" sz="2400" b="1" dirty="0">
            <a:solidFill>
              <a:srgbClr val="002060"/>
            </a:solidFill>
          </a:endParaRPr>
        </a:p>
      </dgm:t>
    </dgm:pt>
    <dgm:pt modelId="{92A030A8-3119-4759-A550-D6CFDBC3B642}" type="parTrans" cxnId="{02B5FD15-04E3-45DB-8681-5B52DC990180}">
      <dgm:prSet/>
      <dgm:spPr/>
      <dgm:t>
        <a:bodyPr/>
        <a:lstStyle/>
        <a:p>
          <a:endParaRPr lang="ru-RU"/>
        </a:p>
      </dgm:t>
    </dgm:pt>
    <dgm:pt modelId="{3AC5BBF8-A1F6-4F7E-BBAF-AB1D7B152932}" type="sibTrans" cxnId="{02B5FD15-04E3-45DB-8681-5B52DC990180}">
      <dgm:prSet/>
      <dgm:spPr/>
      <dgm:t>
        <a:bodyPr/>
        <a:lstStyle/>
        <a:p>
          <a:endParaRPr lang="ru-RU"/>
        </a:p>
      </dgm:t>
    </dgm:pt>
    <dgm:pt modelId="{000143EA-701F-4477-B57D-7AB82E810510}">
      <dgm:prSet phldrT="[Текст]" custT="1"/>
      <dgm:spPr/>
      <dgm:t>
        <a:bodyPr/>
        <a:lstStyle/>
        <a:p>
          <a:pPr algn="ctr"/>
          <a:r>
            <a:rPr lang="ru-RU" sz="2200" b="1" dirty="0">
              <a:solidFill>
                <a:srgbClr val="002060"/>
              </a:solidFill>
            </a:rPr>
            <a:t>Субвенция на компенсацию родительской платы за присмотр и уход в ДОУ</a:t>
          </a:r>
          <a:r>
            <a:rPr lang="en-US" sz="2200" b="1" dirty="0">
              <a:solidFill>
                <a:srgbClr val="002060"/>
              </a:solidFill>
            </a:rPr>
            <a:t>(</a:t>
          </a:r>
          <a:r>
            <a:rPr lang="ru-RU" sz="2200" b="1" dirty="0">
              <a:solidFill>
                <a:srgbClr val="002060"/>
              </a:solidFill>
            </a:rPr>
            <a:t>ОБ)</a:t>
          </a:r>
        </a:p>
      </dgm:t>
    </dgm:pt>
    <dgm:pt modelId="{52B71936-02D0-4A8B-8BBD-C3FB86A485CF}" type="parTrans" cxnId="{016090CE-10E9-449C-B521-38E7B9A63D45}">
      <dgm:prSet/>
      <dgm:spPr/>
      <dgm:t>
        <a:bodyPr/>
        <a:lstStyle/>
        <a:p>
          <a:endParaRPr lang="ru-RU"/>
        </a:p>
      </dgm:t>
    </dgm:pt>
    <dgm:pt modelId="{84153615-D94C-45F1-9206-437F254791D7}" type="sibTrans" cxnId="{016090CE-10E9-449C-B521-38E7B9A63D45}">
      <dgm:prSet/>
      <dgm:spPr/>
      <dgm:t>
        <a:bodyPr/>
        <a:lstStyle/>
        <a:p>
          <a:endParaRPr lang="ru-RU"/>
        </a:p>
      </dgm:t>
    </dgm:pt>
    <dgm:pt modelId="{FA019F19-B3AC-4E59-A3F4-9F7313A98EA4}">
      <dgm:prSet phldrT="[Текст]" custT="1"/>
      <dgm:spPr/>
      <dgm:t>
        <a:bodyPr/>
        <a:lstStyle/>
        <a:p>
          <a:pPr algn="ctr"/>
          <a:r>
            <a:rPr lang="ru-RU" sz="2200" b="1" dirty="0">
              <a:solidFill>
                <a:srgbClr val="002060"/>
              </a:solidFill>
            </a:rPr>
            <a:t>МЕРЫ СОЦ.ПОДДЕРЖКИ ПЕДАГОГАМ НА СЕЛЕ (МБ+ОБ)</a:t>
          </a:r>
        </a:p>
      </dgm:t>
    </dgm:pt>
    <dgm:pt modelId="{4EC8B545-AAA0-4E39-B1C8-3CBCDE27D653}" type="parTrans" cxnId="{DE8E413C-734C-49BA-AF14-1453D12BE1F1}">
      <dgm:prSet/>
      <dgm:spPr/>
      <dgm:t>
        <a:bodyPr/>
        <a:lstStyle/>
        <a:p>
          <a:endParaRPr lang="ru-RU"/>
        </a:p>
      </dgm:t>
    </dgm:pt>
    <dgm:pt modelId="{D4916547-1A66-462D-A19A-E979ABC1CFDA}" type="sibTrans" cxnId="{DE8E413C-734C-49BA-AF14-1453D12BE1F1}">
      <dgm:prSet/>
      <dgm:spPr/>
      <dgm:t>
        <a:bodyPr/>
        <a:lstStyle/>
        <a:p>
          <a:endParaRPr lang="ru-RU"/>
        </a:p>
      </dgm:t>
    </dgm:pt>
    <dgm:pt modelId="{67787F81-604D-4DC8-937B-AD717E56B853}" type="pres">
      <dgm:prSet presAssocID="{A9C58923-39ED-4218-A65B-66BE78B5BDF7}" presName="linear" presStyleCnt="0">
        <dgm:presLayoutVars>
          <dgm:dir/>
          <dgm:resizeHandles val="exact"/>
        </dgm:presLayoutVars>
      </dgm:prSet>
      <dgm:spPr/>
    </dgm:pt>
    <dgm:pt modelId="{5A041B31-A0A8-4ED1-8CA6-8DBB448EA252}" type="pres">
      <dgm:prSet presAssocID="{790943FB-B1F7-4B37-B45B-CEB794930438}" presName="comp" presStyleCnt="0"/>
      <dgm:spPr/>
    </dgm:pt>
    <dgm:pt modelId="{D5708AD2-1EB0-4553-B25F-757376DE8450}" type="pres">
      <dgm:prSet presAssocID="{790943FB-B1F7-4B37-B45B-CEB794930438}" presName="box" presStyleLbl="node1" presStyleIdx="0" presStyleCnt="3"/>
      <dgm:spPr/>
    </dgm:pt>
    <dgm:pt modelId="{0A4D0601-E471-45BA-A438-AC49BB5C8F3A}" type="pres">
      <dgm:prSet presAssocID="{790943FB-B1F7-4B37-B45B-CEB794930438}" presName="img" presStyleLbl="fgImgPlace1" presStyleIdx="0" presStyleCnt="3"/>
      <dgm:spPr/>
    </dgm:pt>
    <dgm:pt modelId="{833F216D-249D-4464-BD80-5EC62C073CCE}" type="pres">
      <dgm:prSet presAssocID="{790943FB-B1F7-4B37-B45B-CEB794930438}" presName="text" presStyleLbl="node1" presStyleIdx="0" presStyleCnt="3">
        <dgm:presLayoutVars>
          <dgm:bulletEnabled val="1"/>
        </dgm:presLayoutVars>
      </dgm:prSet>
      <dgm:spPr/>
    </dgm:pt>
    <dgm:pt modelId="{1AD10EFD-0B40-4AD9-A891-B60111683484}" type="pres">
      <dgm:prSet presAssocID="{3AC5BBF8-A1F6-4F7E-BBAF-AB1D7B152932}" presName="spacer" presStyleCnt="0"/>
      <dgm:spPr/>
    </dgm:pt>
    <dgm:pt modelId="{527AC9C7-D5E8-4270-8AB4-F023D14E2AD4}" type="pres">
      <dgm:prSet presAssocID="{000143EA-701F-4477-B57D-7AB82E810510}" presName="comp" presStyleCnt="0"/>
      <dgm:spPr/>
    </dgm:pt>
    <dgm:pt modelId="{CE22468C-B795-4C2A-A816-16DA102217C7}" type="pres">
      <dgm:prSet presAssocID="{000143EA-701F-4477-B57D-7AB82E810510}" presName="box" presStyleLbl="node1" presStyleIdx="1" presStyleCnt="3"/>
      <dgm:spPr/>
    </dgm:pt>
    <dgm:pt modelId="{3CB09AA0-6441-47B5-A1C1-253A0B7C6654}" type="pres">
      <dgm:prSet presAssocID="{000143EA-701F-4477-B57D-7AB82E810510}" presName="img" presStyleLbl="fgImgPlace1" presStyleIdx="1" presStyleCnt="3"/>
      <dgm:spPr/>
    </dgm:pt>
    <dgm:pt modelId="{0DF52BA8-3478-4AFF-803C-9FA77E5BA226}" type="pres">
      <dgm:prSet presAssocID="{000143EA-701F-4477-B57D-7AB82E810510}" presName="text" presStyleLbl="node1" presStyleIdx="1" presStyleCnt="3">
        <dgm:presLayoutVars>
          <dgm:bulletEnabled val="1"/>
        </dgm:presLayoutVars>
      </dgm:prSet>
      <dgm:spPr/>
    </dgm:pt>
    <dgm:pt modelId="{90FE621C-CD57-4E04-9B4A-748903FF1BAD}" type="pres">
      <dgm:prSet presAssocID="{84153615-D94C-45F1-9206-437F254791D7}" presName="spacer" presStyleCnt="0"/>
      <dgm:spPr/>
    </dgm:pt>
    <dgm:pt modelId="{AE2A0545-FB1C-4187-91FF-F4ECB3501A61}" type="pres">
      <dgm:prSet presAssocID="{FA019F19-B3AC-4E59-A3F4-9F7313A98EA4}" presName="comp" presStyleCnt="0"/>
      <dgm:spPr/>
    </dgm:pt>
    <dgm:pt modelId="{89C582F6-ACD0-4406-B0C3-A5F138E82ACB}" type="pres">
      <dgm:prSet presAssocID="{FA019F19-B3AC-4E59-A3F4-9F7313A98EA4}" presName="box" presStyleLbl="node1" presStyleIdx="2" presStyleCnt="3"/>
      <dgm:spPr/>
    </dgm:pt>
    <dgm:pt modelId="{FD925475-F5CA-4BFC-BCDF-D08BB917956E}" type="pres">
      <dgm:prSet presAssocID="{FA019F19-B3AC-4E59-A3F4-9F7313A98EA4}" presName="img" presStyleLbl="fgImgPlace1" presStyleIdx="2" presStyleCnt="3"/>
      <dgm:spPr/>
    </dgm:pt>
    <dgm:pt modelId="{000CA9BC-E7D2-4623-9EAA-5E898B4F9AB7}" type="pres">
      <dgm:prSet presAssocID="{FA019F19-B3AC-4E59-A3F4-9F7313A98EA4}" presName="text" presStyleLbl="node1" presStyleIdx="2" presStyleCnt="3">
        <dgm:presLayoutVars>
          <dgm:bulletEnabled val="1"/>
        </dgm:presLayoutVars>
      </dgm:prSet>
      <dgm:spPr/>
    </dgm:pt>
  </dgm:ptLst>
  <dgm:cxnLst>
    <dgm:cxn modelId="{DE2C4713-9A97-44C9-B5BC-12161A2E054C}" type="presOf" srcId="{FA019F19-B3AC-4E59-A3F4-9F7313A98EA4}" destId="{000CA9BC-E7D2-4623-9EAA-5E898B4F9AB7}" srcOrd="1" destOrd="0" presId="urn:microsoft.com/office/officeart/2005/8/layout/vList4#1"/>
    <dgm:cxn modelId="{3B537213-E6F5-41A4-BCF9-F03EDD6BFADB}" type="presOf" srcId="{790943FB-B1F7-4B37-B45B-CEB794930438}" destId="{D5708AD2-1EB0-4553-B25F-757376DE8450}" srcOrd="0" destOrd="0" presId="urn:microsoft.com/office/officeart/2005/8/layout/vList4#1"/>
    <dgm:cxn modelId="{02B5FD15-04E3-45DB-8681-5B52DC990180}" srcId="{A9C58923-39ED-4218-A65B-66BE78B5BDF7}" destId="{790943FB-B1F7-4B37-B45B-CEB794930438}" srcOrd="0" destOrd="0" parTransId="{92A030A8-3119-4759-A550-D6CFDBC3B642}" sibTransId="{3AC5BBF8-A1F6-4F7E-BBAF-AB1D7B152932}"/>
    <dgm:cxn modelId="{9AC3FD35-0417-4D94-80EC-4FD56EF15CB9}" type="presOf" srcId="{000143EA-701F-4477-B57D-7AB82E810510}" destId="{CE22468C-B795-4C2A-A816-16DA102217C7}" srcOrd="0" destOrd="0" presId="urn:microsoft.com/office/officeart/2005/8/layout/vList4#1"/>
    <dgm:cxn modelId="{DE8E413C-734C-49BA-AF14-1453D12BE1F1}" srcId="{A9C58923-39ED-4218-A65B-66BE78B5BDF7}" destId="{FA019F19-B3AC-4E59-A3F4-9F7313A98EA4}" srcOrd="2" destOrd="0" parTransId="{4EC8B545-AAA0-4E39-B1C8-3CBCDE27D653}" sibTransId="{D4916547-1A66-462D-A19A-E979ABC1CFDA}"/>
    <dgm:cxn modelId="{C3F95885-0DD1-4CD3-9522-20849E42EF42}" type="presOf" srcId="{A9C58923-39ED-4218-A65B-66BE78B5BDF7}" destId="{67787F81-604D-4DC8-937B-AD717E56B853}" srcOrd="0" destOrd="0" presId="urn:microsoft.com/office/officeart/2005/8/layout/vList4#1"/>
    <dgm:cxn modelId="{EF0C1A98-C327-4C6E-B58C-F2A1F4C80748}" type="presOf" srcId="{000143EA-701F-4477-B57D-7AB82E810510}" destId="{0DF52BA8-3478-4AFF-803C-9FA77E5BA226}" srcOrd="1" destOrd="0" presId="urn:microsoft.com/office/officeart/2005/8/layout/vList4#1"/>
    <dgm:cxn modelId="{016090CE-10E9-449C-B521-38E7B9A63D45}" srcId="{A9C58923-39ED-4218-A65B-66BE78B5BDF7}" destId="{000143EA-701F-4477-B57D-7AB82E810510}" srcOrd="1" destOrd="0" parTransId="{52B71936-02D0-4A8B-8BBD-C3FB86A485CF}" sibTransId="{84153615-D94C-45F1-9206-437F254791D7}"/>
    <dgm:cxn modelId="{2E0340D1-31F5-4E1A-B1A7-D6CFA2FDBBF4}" type="presOf" srcId="{790943FB-B1F7-4B37-B45B-CEB794930438}" destId="{833F216D-249D-4464-BD80-5EC62C073CCE}" srcOrd="1" destOrd="0" presId="urn:microsoft.com/office/officeart/2005/8/layout/vList4#1"/>
    <dgm:cxn modelId="{ACB754EE-325E-4965-8044-577E76F9B52F}" type="presOf" srcId="{FA019F19-B3AC-4E59-A3F4-9F7313A98EA4}" destId="{89C582F6-ACD0-4406-B0C3-A5F138E82ACB}" srcOrd="0" destOrd="0" presId="urn:microsoft.com/office/officeart/2005/8/layout/vList4#1"/>
    <dgm:cxn modelId="{4F9E8619-E6CB-4C8B-8843-757C255320F7}" type="presParOf" srcId="{67787F81-604D-4DC8-937B-AD717E56B853}" destId="{5A041B31-A0A8-4ED1-8CA6-8DBB448EA252}" srcOrd="0" destOrd="0" presId="urn:microsoft.com/office/officeart/2005/8/layout/vList4#1"/>
    <dgm:cxn modelId="{601CED9F-9305-44E3-82E8-9DF77A8F1549}" type="presParOf" srcId="{5A041B31-A0A8-4ED1-8CA6-8DBB448EA252}" destId="{D5708AD2-1EB0-4553-B25F-757376DE8450}" srcOrd="0" destOrd="0" presId="urn:microsoft.com/office/officeart/2005/8/layout/vList4#1"/>
    <dgm:cxn modelId="{5F650988-BFDE-4765-BB6D-A08AB7CFE3C3}" type="presParOf" srcId="{5A041B31-A0A8-4ED1-8CA6-8DBB448EA252}" destId="{0A4D0601-E471-45BA-A438-AC49BB5C8F3A}" srcOrd="1" destOrd="0" presId="urn:microsoft.com/office/officeart/2005/8/layout/vList4#1"/>
    <dgm:cxn modelId="{FB225F8A-B785-42C8-8A6B-4540D03148C0}" type="presParOf" srcId="{5A041B31-A0A8-4ED1-8CA6-8DBB448EA252}" destId="{833F216D-249D-4464-BD80-5EC62C073CCE}" srcOrd="2" destOrd="0" presId="urn:microsoft.com/office/officeart/2005/8/layout/vList4#1"/>
    <dgm:cxn modelId="{49BECB06-4504-464A-B714-E0EE9D039DF8}" type="presParOf" srcId="{67787F81-604D-4DC8-937B-AD717E56B853}" destId="{1AD10EFD-0B40-4AD9-A891-B60111683484}" srcOrd="1" destOrd="0" presId="urn:microsoft.com/office/officeart/2005/8/layout/vList4#1"/>
    <dgm:cxn modelId="{37F9417A-2AEC-4465-986D-5E93FBB02628}" type="presParOf" srcId="{67787F81-604D-4DC8-937B-AD717E56B853}" destId="{527AC9C7-D5E8-4270-8AB4-F023D14E2AD4}" srcOrd="2" destOrd="0" presId="urn:microsoft.com/office/officeart/2005/8/layout/vList4#1"/>
    <dgm:cxn modelId="{CA2FCAE3-B28B-4D0B-AD37-4CDD5110B70B}" type="presParOf" srcId="{527AC9C7-D5E8-4270-8AB4-F023D14E2AD4}" destId="{CE22468C-B795-4C2A-A816-16DA102217C7}" srcOrd="0" destOrd="0" presId="urn:microsoft.com/office/officeart/2005/8/layout/vList4#1"/>
    <dgm:cxn modelId="{72FC1916-A305-49BA-9C7D-61C785C9A1C7}" type="presParOf" srcId="{527AC9C7-D5E8-4270-8AB4-F023D14E2AD4}" destId="{3CB09AA0-6441-47B5-A1C1-253A0B7C6654}" srcOrd="1" destOrd="0" presId="urn:microsoft.com/office/officeart/2005/8/layout/vList4#1"/>
    <dgm:cxn modelId="{24317BA4-AE92-47C0-9FCC-1BC04E3825B9}" type="presParOf" srcId="{527AC9C7-D5E8-4270-8AB4-F023D14E2AD4}" destId="{0DF52BA8-3478-4AFF-803C-9FA77E5BA226}" srcOrd="2" destOrd="0" presId="urn:microsoft.com/office/officeart/2005/8/layout/vList4#1"/>
    <dgm:cxn modelId="{580A14F8-ACEF-4E43-96A7-1BE2B90B63A0}" type="presParOf" srcId="{67787F81-604D-4DC8-937B-AD717E56B853}" destId="{90FE621C-CD57-4E04-9B4A-748903FF1BAD}" srcOrd="3" destOrd="0" presId="urn:microsoft.com/office/officeart/2005/8/layout/vList4#1"/>
    <dgm:cxn modelId="{2D0B7FA3-2DDB-430C-BD65-EBD26977B115}" type="presParOf" srcId="{67787F81-604D-4DC8-937B-AD717E56B853}" destId="{AE2A0545-FB1C-4187-91FF-F4ECB3501A61}" srcOrd="4" destOrd="0" presId="urn:microsoft.com/office/officeart/2005/8/layout/vList4#1"/>
    <dgm:cxn modelId="{21D2E467-8694-4EA3-B970-05066512955B}" type="presParOf" srcId="{AE2A0545-FB1C-4187-91FF-F4ECB3501A61}" destId="{89C582F6-ACD0-4406-B0C3-A5F138E82ACB}" srcOrd="0" destOrd="0" presId="urn:microsoft.com/office/officeart/2005/8/layout/vList4#1"/>
    <dgm:cxn modelId="{56CAEB73-D02B-478C-A4CB-F0C2CB8DE190}" type="presParOf" srcId="{AE2A0545-FB1C-4187-91FF-F4ECB3501A61}" destId="{FD925475-F5CA-4BFC-BCDF-D08BB917956E}" srcOrd="1" destOrd="0" presId="urn:microsoft.com/office/officeart/2005/8/layout/vList4#1"/>
    <dgm:cxn modelId="{7957E772-3CD5-4819-AD38-8F8922CEEB6D}" type="presParOf" srcId="{AE2A0545-FB1C-4187-91FF-F4ECB3501A61}" destId="{000CA9BC-E7D2-4623-9EAA-5E898B4F9AB7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AD4663F-DC46-4F7B-9EFC-23F75203D21D}" type="doc">
      <dgm:prSet loTypeId="urn:microsoft.com/office/officeart/2005/8/layout/chevron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31841-7592-4070-BC7F-C529E20F79A1}">
      <dgm:prSet phldrT="[Текст]"/>
      <dgm:spPr/>
      <dgm:t>
        <a:bodyPr/>
        <a:lstStyle/>
        <a:p>
          <a:endParaRPr lang="ru-RU" dirty="0"/>
        </a:p>
      </dgm:t>
    </dgm:pt>
    <dgm:pt modelId="{7BB29D39-F27E-41E0-A2B1-F356499F08BB}" type="parTrans" cxnId="{D0A273D3-3DA6-418C-920C-C98DC341DE1D}">
      <dgm:prSet/>
      <dgm:spPr/>
      <dgm:t>
        <a:bodyPr/>
        <a:lstStyle/>
        <a:p>
          <a:endParaRPr lang="ru-RU"/>
        </a:p>
      </dgm:t>
    </dgm:pt>
    <dgm:pt modelId="{396BFC71-4577-44DC-9538-3DB3C9FAC346}" type="sibTrans" cxnId="{D0A273D3-3DA6-418C-920C-C98DC341DE1D}">
      <dgm:prSet/>
      <dgm:spPr/>
      <dgm:t>
        <a:bodyPr/>
        <a:lstStyle/>
        <a:p>
          <a:endParaRPr lang="ru-RU"/>
        </a:p>
      </dgm:t>
    </dgm:pt>
    <dgm:pt modelId="{8BA24A48-9ACF-4082-B149-851E850FDADF}">
      <dgm:prSet phldrT="[Текст]" custT="1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pPr algn="l"/>
          <a:r>
            <a:rPr lang="ru-RU" sz="2400" dirty="0"/>
            <a:t>первичный воинский учет 2030,0 </a:t>
          </a:r>
          <a:r>
            <a:rPr lang="ru-RU" sz="2400" dirty="0" err="1"/>
            <a:t>тыс.руб</a:t>
          </a:r>
          <a:endParaRPr lang="ru-RU" sz="2400" dirty="0"/>
        </a:p>
      </dgm:t>
    </dgm:pt>
    <dgm:pt modelId="{23E3B615-86CA-4C7B-9231-D3F0EC4BF96D}" type="parTrans" cxnId="{BCFC35B6-F164-445D-A402-8230366F7DFE}">
      <dgm:prSet/>
      <dgm:spPr/>
      <dgm:t>
        <a:bodyPr/>
        <a:lstStyle/>
        <a:p>
          <a:endParaRPr lang="ru-RU"/>
        </a:p>
      </dgm:t>
    </dgm:pt>
    <dgm:pt modelId="{751ABBB7-12D0-4D52-8692-CEBDFA278664}" type="sibTrans" cxnId="{BCFC35B6-F164-445D-A402-8230366F7DFE}">
      <dgm:prSet/>
      <dgm:spPr/>
      <dgm:t>
        <a:bodyPr/>
        <a:lstStyle/>
        <a:p>
          <a:endParaRPr lang="ru-RU"/>
        </a:p>
      </dgm:t>
    </dgm:pt>
    <dgm:pt modelId="{2A2BF30F-F4BF-4780-A6DA-DDB302994585}">
      <dgm:prSet phldrT="[Текст]" phldr="1"/>
      <dgm:spPr/>
      <dgm:t>
        <a:bodyPr/>
        <a:lstStyle/>
        <a:p>
          <a:endParaRPr lang="ru-RU" dirty="0"/>
        </a:p>
      </dgm:t>
    </dgm:pt>
    <dgm:pt modelId="{167495C2-80B1-4469-9DC8-48C2A2A9E7F6}" type="parTrans" cxnId="{A2BA2488-0A8F-492C-9355-BC61CCD73D5C}">
      <dgm:prSet/>
      <dgm:spPr/>
      <dgm:t>
        <a:bodyPr/>
        <a:lstStyle/>
        <a:p>
          <a:endParaRPr lang="ru-RU"/>
        </a:p>
      </dgm:t>
    </dgm:pt>
    <dgm:pt modelId="{93D499D1-748A-4619-90FC-52C3F29A1775}" type="sibTrans" cxnId="{A2BA2488-0A8F-492C-9355-BC61CCD73D5C}">
      <dgm:prSet/>
      <dgm:spPr/>
      <dgm:t>
        <a:bodyPr/>
        <a:lstStyle/>
        <a:p>
          <a:endParaRPr lang="ru-RU"/>
        </a:p>
      </dgm:t>
    </dgm:pt>
    <dgm:pt modelId="{C5B29F71-66F9-4460-838D-BB95B25F6357}">
      <dgm:prSet phldrT="[Текст]" custT="1"/>
      <dgm:spPr>
        <a:solidFill>
          <a:schemeClr val="bg1">
            <a:lumMod val="65000"/>
            <a:alpha val="90000"/>
          </a:schemeClr>
        </a:solidFill>
      </dgm:spPr>
      <dgm:t>
        <a:bodyPr/>
        <a:lstStyle/>
        <a:p>
          <a:pPr algn="l"/>
          <a:r>
            <a:rPr lang="ru-RU" sz="2300" dirty="0"/>
            <a:t>составление списков кандидатов в присяжные заседатели         6,1 </a:t>
          </a:r>
          <a:r>
            <a:rPr lang="ru-RU" sz="2300" dirty="0" err="1"/>
            <a:t>тыс.руб</a:t>
          </a:r>
          <a:endParaRPr lang="ru-RU" sz="2300" dirty="0"/>
        </a:p>
      </dgm:t>
    </dgm:pt>
    <dgm:pt modelId="{00A60297-8A9E-47E6-8A2C-EF263A863C74}" type="parTrans" cxnId="{6166CD80-5579-4E6E-A904-FC2DC64AF489}">
      <dgm:prSet/>
      <dgm:spPr/>
      <dgm:t>
        <a:bodyPr/>
        <a:lstStyle/>
        <a:p>
          <a:endParaRPr lang="ru-RU"/>
        </a:p>
      </dgm:t>
    </dgm:pt>
    <dgm:pt modelId="{84E1E80B-C00C-4F57-8F27-AF6A212F9331}" type="sibTrans" cxnId="{6166CD80-5579-4E6E-A904-FC2DC64AF489}">
      <dgm:prSet/>
      <dgm:spPr/>
      <dgm:t>
        <a:bodyPr/>
        <a:lstStyle/>
        <a:p>
          <a:endParaRPr lang="ru-RU"/>
        </a:p>
      </dgm:t>
    </dgm:pt>
    <dgm:pt modelId="{9B1FCEFB-430D-4131-8E60-5F2DC94CC1F8}">
      <dgm:prSet phldrT="[Текст]" phldr="1"/>
      <dgm:spPr/>
      <dgm:t>
        <a:bodyPr/>
        <a:lstStyle/>
        <a:p>
          <a:endParaRPr lang="ru-RU" dirty="0"/>
        </a:p>
      </dgm:t>
    </dgm:pt>
    <dgm:pt modelId="{F3872257-1367-492B-B174-B187ED527591}" type="parTrans" cxnId="{CA759292-F994-4879-BF27-7FA20CAEF175}">
      <dgm:prSet/>
      <dgm:spPr/>
      <dgm:t>
        <a:bodyPr/>
        <a:lstStyle/>
        <a:p>
          <a:endParaRPr lang="ru-RU"/>
        </a:p>
      </dgm:t>
    </dgm:pt>
    <dgm:pt modelId="{BBD320BD-F085-47D3-AC64-A48666D3F4D1}" type="sibTrans" cxnId="{CA759292-F994-4879-BF27-7FA20CAEF175}">
      <dgm:prSet/>
      <dgm:spPr/>
      <dgm:t>
        <a:bodyPr/>
        <a:lstStyle/>
        <a:p>
          <a:endParaRPr lang="ru-RU"/>
        </a:p>
      </dgm:t>
    </dgm:pt>
    <dgm:pt modelId="{9E163533-2E09-40D2-ADE4-6FB69E465691}">
      <dgm:prSet phldrT="[Текст]" custT="1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ru-RU" sz="2000" dirty="0"/>
            <a:t>регистрация и учет граждан ,имеющих право на получение жилищных субсидий в связи с переселением из РКС 7,0 </a:t>
          </a:r>
          <a:r>
            <a:rPr lang="ru-RU" sz="2000" dirty="0" err="1"/>
            <a:t>т.р</a:t>
          </a:r>
          <a:endParaRPr lang="ru-RU" sz="2000" dirty="0"/>
        </a:p>
      </dgm:t>
    </dgm:pt>
    <dgm:pt modelId="{AA19D1B9-FEF7-4A59-AF85-E3D899243C00}" type="parTrans" cxnId="{155B7CB6-9BEB-4BAC-82ED-195D8C31062E}">
      <dgm:prSet/>
      <dgm:spPr/>
      <dgm:t>
        <a:bodyPr/>
        <a:lstStyle/>
        <a:p>
          <a:endParaRPr lang="ru-RU"/>
        </a:p>
      </dgm:t>
    </dgm:pt>
    <dgm:pt modelId="{7124F6CF-0385-4ED2-A529-D9D73BF71278}" type="sibTrans" cxnId="{155B7CB6-9BEB-4BAC-82ED-195D8C31062E}">
      <dgm:prSet/>
      <dgm:spPr/>
      <dgm:t>
        <a:bodyPr/>
        <a:lstStyle/>
        <a:p>
          <a:endParaRPr lang="ru-RU"/>
        </a:p>
      </dgm:t>
    </dgm:pt>
    <dgm:pt modelId="{E70C4027-E3E9-40C9-AC29-E7D6B1960CBA}">
      <dgm:prSet phldrT="[Текст]"/>
      <dgm:spPr/>
      <dgm:t>
        <a:bodyPr/>
        <a:lstStyle/>
        <a:p>
          <a:endParaRPr lang="ru-RU" dirty="0"/>
        </a:p>
      </dgm:t>
    </dgm:pt>
    <dgm:pt modelId="{595C7AEA-2F5E-41B4-B359-1DEDB07BA62A}" type="parTrans" cxnId="{714F1EF3-7BE8-4F42-81D2-DF8090366B0A}">
      <dgm:prSet/>
      <dgm:spPr/>
      <dgm:t>
        <a:bodyPr/>
        <a:lstStyle/>
        <a:p>
          <a:endParaRPr lang="ru-RU"/>
        </a:p>
      </dgm:t>
    </dgm:pt>
    <dgm:pt modelId="{166FCE0A-718E-4CFF-AA3F-A137D0293176}" type="sibTrans" cxnId="{714F1EF3-7BE8-4F42-81D2-DF8090366B0A}">
      <dgm:prSet/>
      <dgm:spPr/>
      <dgm:t>
        <a:bodyPr/>
        <a:lstStyle/>
        <a:p>
          <a:endParaRPr lang="ru-RU"/>
        </a:p>
      </dgm:t>
    </dgm:pt>
    <dgm:pt modelId="{088213B6-B6E1-463C-8424-88AFA0A7BB00}">
      <dgm:prSet custT="1"/>
      <dgm:spPr>
        <a:solidFill>
          <a:schemeClr val="bg1">
            <a:lumMod val="65000"/>
            <a:alpha val="90000"/>
          </a:schemeClr>
        </a:solidFill>
      </dgm:spPr>
      <dgm:t>
        <a:bodyPr/>
        <a:lstStyle/>
        <a:p>
          <a:r>
            <a:rPr lang="ru-RU" sz="2000" dirty="0"/>
            <a:t>государственные полномочия по выплате вознаграждений  профессиональным опекунам 211,5 </a:t>
          </a:r>
          <a:r>
            <a:rPr lang="ru-RU" sz="2000" dirty="0" err="1"/>
            <a:t>тыс.руб</a:t>
          </a:r>
          <a:endParaRPr lang="ru-RU" sz="2000" dirty="0"/>
        </a:p>
      </dgm:t>
    </dgm:pt>
    <dgm:pt modelId="{E493BFE0-BC30-418B-9A39-D0493F2F018A}" type="parTrans" cxnId="{F6F4F94A-630E-4855-8DB7-BAA68AC2C2D9}">
      <dgm:prSet/>
      <dgm:spPr/>
      <dgm:t>
        <a:bodyPr/>
        <a:lstStyle/>
        <a:p>
          <a:endParaRPr lang="ru-RU"/>
        </a:p>
      </dgm:t>
    </dgm:pt>
    <dgm:pt modelId="{67DAB44C-C939-455A-A6A3-3AD49A4DAE6F}" type="sibTrans" cxnId="{F6F4F94A-630E-4855-8DB7-BAA68AC2C2D9}">
      <dgm:prSet/>
      <dgm:spPr/>
      <dgm:t>
        <a:bodyPr/>
        <a:lstStyle/>
        <a:p>
          <a:endParaRPr lang="ru-RU"/>
        </a:p>
      </dgm:t>
    </dgm:pt>
    <dgm:pt modelId="{7A4BF97D-8427-497C-892A-763092C41D58}">
      <dgm:prSet custT="1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ru-RU" sz="2300" dirty="0"/>
            <a:t>создание муниципальных КДН 1821,1 </a:t>
          </a:r>
          <a:r>
            <a:rPr lang="ru-RU" sz="2300" dirty="0" err="1"/>
            <a:t>тыс.руб</a:t>
          </a:r>
          <a:endParaRPr lang="ru-RU" sz="2300" dirty="0"/>
        </a:p>
      </dgm:t>
    </dgm:pt>
    <dgm:pt modelId="{1661AE32-7406-48C9-AEDA-357B48D4A41C}" type="parTrans" cxnId="{97387771-5DB6-4E3D-A2FF-83462650536C}">
      <dgm:prSet/>
      <dgm:spPr/>
      <dgm:t>
        <a:bodyPr/>
        <a:lstStyle/>
        <a:p>
          <a:endParaRPr lang="ru-RU"/>
        </a:p>
      </dgm:t>
    </dgm:pt>
    <dgm:pt modelId="{CC5C5A92-6AAA-4B8A-A815-F8A28FF62A2F}" type="sibTrans" cxnId="{97387771-5DB6-4E3D-A2FF-83462650536C}">
      <dgm:prSet/>
      <dgm:spPr/>
      <dgm:t>
        <a:bodyPr/>
        <a:lstStyle/>
        <a:p>
          <a:endParaRPr lang="ru-RU"/>
        </a:p>
      </dgm:t>
    </dgm:pt>
    <dgm:pt modelId="{8549228A-6B52-4875-B09C-3CD404942F7C}">
      <dgm:prSet/>
      <dgm:spPr/>
      <dgm:t>
        <a:bodyPr/>
        <a:lstStyle/>
        <a:p>
          <a:endParaRPr lang="ru-RU" dirty="0"/>
        </a:p>
      </dgm:t>
    </dgm:pt>
    <dgm:pt modelId="{6B2D9FAF-C4EF-4B6B-AB7B-619D6EE5164D}" type="parTrans" cxnId="{34EA7461-2006-4285-B34B-2A05BC868E03}">
      <dgm:prSet/>
      <dgm:spPr/>
      <dgm:t>
        <a:bodyPr/>
        <a:lstStyle/>
        <a:p>
          <a:endParaRPr lang="ru-RU"/>
        </a:p>
      </dgm:t>
    </dgm:pt>
    <dgm:pt modelId="{77EC529D-9151-44CF-B993-350B0ED88CC0}" type="sibTrans" cxnId="{34EA7461-2006-4285-B34B-2A05BC868E03}">
      <dgm:prSet/>
      <dgm:spPr/>
      <dgm:t>
        <a:bodyPr/>
        <a:lstStyle/>
        <a:p>
          <a:endParaRPr lang="ru-RU"/>
        </a:p>
      </dgm:t>
    </dgm:pt>
    <dgm:pt modelId="{01E5D0D0-2A45-4FEC-AFF4-DF6829A43977}">
      <dgm:prSet custT="1"/>
      <dgm:spPr>
        <a:solidFill>
          <a:schemeClr val="bg1">
            <a:lumMod val="65000"/>
            <a:alpha val="90000"/>
          </a:schemeClr>
        </a:solidFill>
      </dgm:spPr>
      <dgm:t>
        <a:bodyPr/>
        <a:lstStyle/>
        <a:p>
          <a:r>
            <a:rPr lang="ru-RU" sz="2300" dirty="0"/>
            <a:t>организация и осуществление деятельности по опеке и попечительству  4097,4 </a:t>
          </a:r>
          <a:r>
            <a:rPr lang="ru-RU" sz="2300" dirty="0" err="1"/>
            <a:t>тыс.руб</a:t>
          </a:r>
          <a:endParaRPr lang="ru-RU" sz="2300" dirty="0"/>
        </a:p>
      </dgm:t>
    </dgm:pt>
    <dgm:pt modelId="{359EAF65-AEE5-4AFF-A40F-1EDF5DE0F5D5}" type="parTrans" cxnId="{2053CDDB-4D61-443B-9436-F5EC897CC9D3}">
      <dgm:prSet/>
      <dgm:spPr/>
      <dgm:t>
        <a:bodyPr/>
        <a:lstStyle/>
        <a:p>
          <a:endParaRPr lang="ru-RU"/>
        </a:p>
      </dgm:t>
    </dgm:pt>
    <dgm:pt modelId="{F6B0F7A0-8533-46E9-98B7-FC3ED0700FB7}" type="sibTrans" cxnId="{2053CDDB-4D61-443B-9436-F5EC897CC9D3}">
      <dgm:prSet/>
      <dgm:spPr/>
      <dgm:t>
        <a:bodyPr/>
        <a:lstStyle/>
        <a:p>
          <a:endParaRPr lang="ru-RU"/>
        </a:p>
      </dgm:t>
    </dgm:pt>
    <dgm:pt modelId="{29EF4972-0AD1-4F6A-88A8-6C307C43F3B2}">
      <dgm:prSet/>
      <dgm:spPr/>
      <dgm:t>
        <a:bodyPr/>
        <a:lstStyle/>
        <a:p>
          <a:endParaRPr lang="ru-RU" dirty="0"/>
        </a:p>
      </dgm:t>
    </dgm:pt>
    <dgm:pt modelId="{44415619-239C-44B9-ABD1-DFA4571BCA7D}" type="parTrans" cxnId="{1D75D6CC-DA06-4492-AA70-C7AA590DBE9F}">
      <dgm:prSet/>
      <dgm:spPr/>
      <dgm:t>
        <a:bodyPr/>
        <a:lstStyle/>
        <a:p>
          <a:endParaRPr lang="ru-RU"/>
        </a:p>
      </dgm:t>
    </dgm:pt>
    <dgm:pt modelId="{E91A41AA-73ED-4888-9EFC-E7F673195FB1}" type="sibTrans" cxnId="{1D75D6CC-DA06-4492-AA70-C7AA590DBE9F}">
      <dgm:prSet/>
      <dgm:spPr/>
      <dgm:t>
        <a:bodyPr/>
        <a:lstStyle/>
        <a:p>
          <a:endParaRPr lang="ru-RU"/>
        </a:p>
      </dgm:t>
    </dgm:pt>
    <dgm:pt modelId="{934F5490-B649-4E4F-87D0-6768E25D730F}">
      <dgm:prSet/>
      <dgm:spPr>
        <a:solidFill>
          <a:schemeClr val="bg1">
            <a:lumMod val="85000"/>
            <a:alpha val="90000"/>
          </a:schemeClr>
        </a:solidFill>
      </dgm:spPr>
      <dgm:t>
        <a:bodyPr/>
        <a:lstStyle/>
        <a:p>
          <a:r>
            <a:rPr lang="ru-RU" dirty="0"/>
            <a:t>полномочия в сфере  административных правонарушений 1015,5 </a:t>
          </a:r>
          <a:r>
            <a:rPr lang="ru-RU" dirty="0" err="1"/>
            <a:t>тыс.руб</a:t>
          </a:r>
          <a:r>
            <a:rPr lang="ru-RU" dirty="0"/>
            <a:t>  </a:t>
          </a:r>
        </a:p>
      </dgm:t>
    </dgm:pt>
    <dgm:pt modelId="{8B428816-F749-4E17-80AE-0865BC54C705}" type="parTrans" cxnId="{A883EE69-9C0D-4425-83A4-BF39F800ACFE}">
      <dgm:prSet/>
      <dgm:spPr/>
      <dgm:t>
        <a:bodyPr/>
        <a:lstStyle/>
        <a:p>
          <a:endParaRPr lang="ru-RU"/>
        </a:p>
      </dgm:t>
    </dgm:pt>
    <dgm:pt modelId="{F1FEE21C-A2B9-4C2C-9BBE-711078808FE0}" type="sibTrans" cxnId="{A883EE69-9C0D-4425-83A4-BF39F800ACFE}">
      <dgm:prSet/>
      <dgm:spPr/>
      <dgm:t>
        <a:bodyPr/>
        <a:lstStyle/>
        <a:p>
          <a:endParaRPr lang="ru-RU"/>
        </a:p>
      </dgm:t>
    </dgm:pt>
    <dgm:pt modelId="{601DE47D-0AB0-4FEA-8D55-74B6A02E476C}">
      <dgm:prSet/>
      <dgm:spPr/>
      <dgm:t>
        <a:bodyPr/>
        <a:lstStyle/>
        <a:p>
          <a:endParaRPr lang="ru-RU" dirty="0"/>
        </a:p>
      </dgm:t>
    </dgm:pt>
    <dgm:pt modelId="{0250C769-626E-4FB0-80A5-3F76EB78B3AC}" type="sibTrans" cxnId="{ABF2C1A5-B749-47E9-A7BB-0997B4B12D36}">
      <dgm:prSet/>
      <dgm:spPr/>
      <dgm:t>
        <a:bodyPr/>
        <a:lstStyle/>
        <a:p>
          <a:endParaRPr lang="ru-RU"/>
        </a:p>
      </dgm:t>
    </dgm:pt>
    <dgm:pt modelId="{2830B779-3688-4C09-B43F-2FDC3F5B9C1F}" type="parTrans" cxnId="{ABF2C1A5-B749-47E9-A7BB-0997B4B12D36}">
      <dgm:prSet/>
      <dgm:spPr/>
      <dgm:t>
        <a:bodyPr/>
        <a:lstStyle/>
        <a:p>
          <a:endParaRPr lang="ru-RU"/>
        </a:p>
      </dgm:t>
    </dgm:pt>
    <dgm:pt modelId="{377689B7-A87B-46FA-AF8C-F1341298DB56}" type="pres">
      <dgm:prSet presAssocID="{1AD4663F-DC46-4F7B-9EFC-23F75203D21D}" presName="linearFlow" presStyleCnt="0">
        <dgm:presLayoutVars>
          <dgm:dir/>
          <dgm:animLvl val="lvl"/>
          <dgm:resizeHandles val="exact"/>
        </dgm:presLayoutVars>
      </dgm:prSet>
      <dgm:spPr/>
    </dgm:pt>
    <dgm:pt modelId="{1D87AF94-E744-4F8B-8FE0-A8575AC92132}" type="pres">
      <dgm:prSet presAssocID="{F9B31841-7592-4070-BC7F-C529E20F79A1}" presName="composite" presStyleCnt="0"/>
      <dgm:spPr/>
    </dgm:pt>
    <dgm:pt modelId="{7B107AF8-A992-4250-ADC9-6B39A55DDAD5}" type="pres">
      <dgm:prSet presAssocID="{F9B31841-7592-4070-BC7F-C529E20F79A1}" presName="parentText" presStyleLbl="alignNode1" presStyleIdx="0" presStyleCnt="7">
        <dgm:presLayoutVars>
          <dgm:chMax val="1"/>
          <dgm:bulletEnabled val="1"/>
        </dgm:presLayoutVars>
      </dgm:prSet>
      <dgm:spPr/>
    </dgm:pt>
    <dgm:pt modelId="{4492C7BA-47FE-4DB8-B546-49972E785367}" type="pres">
      <dgm:prSet presAssocID="{F9B31841-7592-4070-BC7F-C529E20F79A1}" presName="descendantText" presStyleLbl="alignAcc1" presStyleIdx="0" presStyleCnt="7">
        <dgm:presLayoutVars>
          <dgm:bulletEnabled val="1"/>
        </dgm:presLayoutVars>
      </dgm:prSet>
      <dgm:spPr/>
    </dgm:pt>
    <dgm:pt modelId="{8CC0FD07-3434-46EB-B980-B7793B723E05}" type="pres">
      <dgm:prSet presAssocID="{396BFC71-4577-44DC-9538-3DB3C9FAC346}" presName="sp" presStyleCnt="0"/>
      <dgm:spPr/>
    </dgm:pt>
    <dgm:pt modelId="{EBB93342-76B3-4ACF-BC1E-3A4F449255C7}" type="pres">
      <dgm:prSet presAssocID="{2A2BF30F-F4BF-4780-A6DA-DDB302994585}" presName="composite" presStyleCnt="0"/>
      <dgm:spPr/>
    </dgm:pt>
    <dgm:pt modelId="{839FADF0-A67A-4513-B837-CC730334CEAA}" type="pres">
      <dgm:prSet presAssocID="{2A2BF30F-F4BF-4780-A6DA-DDB302994585}" presName="parentText" presStyleLbl="alignNode1" presStyleIdx="1" presStyleCnt="7">
        <dgm:presLayoutVars>
          <dgm:chMax val="1"/>
          <dgm:bulletEnabled val="1"/>
        </dgm:presLayoutVars>
      </dgm:prSet>
      <dgm:spPr/>
    </dgm:pt>
    <dgm:pt modelId="{0BC72053-C38C-4208-9E43-F1F17F8A1F0E}" type="pres">
      <dgm:prSet presAssocID="{2A2BF30F-F4BF-4780-A6DA-DDB302994585}" presName="descendantText" presStyleLbl="alignAcc1" presStyleIdx="1" presStyleCnt="7">
        <dgm:presLayoutVars>
          <dgm:bulletEnabled val="1"/>
        </dgm:presLayoutVars>
      </dgm:prSet>
      <dgm:spPr/>
    </dgm:pt>
    <dgm:pt modelId="{5CAF84BE-34E3-43D8-AAE4-7FC22BAC36D3}" type="pres">
      <dgm:prSet presAssocID="{93D499D1-748A-4619-90FC-52C3F29A1775}" presName="sp" presStyleCnt="0"/>
      <dgm:spPr/>
    </dgm:pt>
    <dgm:pt modelId="{F95E6FB1-5657-49B2-83F9-908B64916E8B}" type="pres">
      <dgm:prSet presAssocID="{9B1FCEFB-430D-4131-8E60-5F2DC94CC1F8}" presName="composite" presStyleCnt="0"/>
      <dgm:spPr/>
    </dgm:pt>
    <dgm:pt modelId="{258208CA-C189-4A37-BBEA-ED211D24B48C}" type="pres">
      <dgm:prSet presAssocID="{9B1FCEFB-430D-4131-8E60-5F2DC94CC1F8}" presName="parentText" presStyleLbl="alignNode1" presStyleIdx="2" presStyleCnt="7">
        <dgm:presLayoutVars>
          <dgm:chMax val="1"/>
          <dgm:bulletEnabled val="1"/>
        </dgm:presLayoutVars>
      </dgm:prSet>
      <dgm:spPr/>
    </dgm:pt>
    <dgm:pt modelId="{1EE87EA2-D154-453D-BA38-0C204003E06A}" type="pres">
      <dgm:prSet presAssocID="{9B1FCEFB-430D-4131-8E60-5F2DC94CC1F8}" presName="descendantText" presStyleLbl="alignAcc1" presStyleIdx="2" presStyleCnt="7">
        <dgm:presLayoutVars>
          <dgm:bulletEnabled val="1"/>
        </dgm:presLayoutVars>
      </dgm:prSet>
      <dgm:spPr/>
    </dgm:pt>
    <dgm:pt modelId="{9E679782-006A-48CF-915E-2B5E0A91A55B}" type="pres">
      <dgm:prSet presAssocID="{BBD320BD-F085-47D3-AC64-A48666D3F4D1}" presName="sp" presStyleCnt="0"/>
      <dgm:spPr/>
    </dgm:pt>
    <dgm:pt modelId="{13BC5C26-402B-43FD-A867-2A6ED2AD09FC}" type="pres">
      <dgm:prSet presAssocID="{E70C4027-E3E9-40C9-AC29-E7D6B1960CBA}" presName="composite" presStyleCnt="0"/>
      <dgm:spPr/>
    </dgm:pt>
    <dgm:pt modelId="{0E160656-495B-4C68-B5EC-169E9C286E2A}" type="pres">
      <dgm:prSet presAssocID="{E70C4027-E3E9-40C9-AC29-E7D6B1960CBA}" presName="parentText" presStyleLbl="alignNode1" presStyleIdx="3" presStyleCnt="7">
        <dgm:presLayoutVars>
          <dgm:chMax val="1"/>
          <dgm:bulletEnabled val="1"/>
        </dgm:presLayoutVars>
      </dgm:prSet>
      <dgm:spPr/>
    </dgm:pt>
    <dgm:pt modelId="{B3543016-C365-4504-AD43-6E42504E84B7}" type="pres">
      <dgm:prSet presAssocID="{E70C4027-E3E9-40C9-AC29-E7D6B1960CBA}" presName="descendantText" presStyleLbl="alignAcc1" presStyleIdx="3" presStyleCnt="7">
        <dgm:presLayoutVars>
          <dgm:bulletEnabled val="1"/>
        </dgm:presLayoutVars>
      </dgm:prSet>
      <dgm:spPr/>
    </dgm:pt>
    <dgm:pt modelId="{B371AD20-E636-4020-AD3C-42A488E6C6B9}" type="pres">
      <dgm:prSet presAssocID="{166FCE0A-718E-4CFF-AA3F-A137D0293176}" presName="sp" presStyleCnt="0"/>
      <dgm:spPr/>
    </dgm:pt>
    <dgm:pt modelId="{BF42D1F9-7ECC-4B4C-99AD-487D2FD6B72B}" type="pres">
      <dgm:prSet presAssocID="{601DE47D-0AB0-4FEA-8D55-74B6A02E476C}" presName="composite" presStyleCnt="0"/>
      <dgm:spPr/>
    </dgm:pt>
    <dgm:pt modelId="{A05290F6-B2B8-4302-83B9-07D462073FDA}" type="pres">
      <dgm:prSet presAssocID="{601DE47D-0AB0-4FEA-8D55-74B6A02E476C}" presName="parentText" presStyleLbl="alignNode1" presStyleIdx="4" presStyleCnt="7">
        <dgm:presLayoutVars>
          <dgm:chMax val="1"/>
          <dgm:bulletEnabled val="1"/>
        </dgm:presLayoutVars>
      </dgm:prSet>
      <dgm:spPr/>
    </dgm:pt>
    <dgm:pt modelId="{583A3645-011D-4F88-A97F-D47AB1093030}" type="pres">
      <dgm:prSet presAssocID="{601DE47D-0AB0-4FEA-8D55-74B6A02E476C}" presName="descendantText" presStyleLbl="alignAcc1" presStyleIdx="4" presStyleCnt="7">
        <dgm:presLayoutVars>
          <dgm:bulletEnabled val="1"/>
        </dgm:presLayoutVars>
      </dgm:prSet>
      <dgm:spPr/>
    </dgm:pt>
    <dgm:pt modelId="{E2FD479E-7C1E-4676-B1CD-058AA0583AF3}" type="pres">
      <dgm:prSet presAssocID="{0250C769-626E-4FB0-80A5-3F76EB78B3AC}" presName="sp" presStyleCnt="0"/>
      <dgm:spPr/>
    </dgm:pt>
    <dgm:pt modelId="{6DA19609-2933-41B8-87F5-220D5FB4DE2A}" type="pres">
      <dgm:prSet presAssocID="{8549228A-6B52-4875-B09C-3CD404942F7C}" presName="composite" presStyleCnt="0"/>
      <dgm:spPr/>
    </dgm:pt>
    <dgm:pt modelId="{37016A94-0A4B-400F-8324-B98B2BAC5940}" type="pres">
      <dgm:prSet presAssocID="{8549228A-6B52-4875-B09C-3CD404942F7C}" presName="parentText" presStyleLbl="alignNode1" presStyleIdx="5" presStyleCnt="7">
        <dgm:presLayoutVars>
          <dgm:chMax val="1"/>
          <dgm:bulletEnabled val="1"/>
        </dgm:presLayoutVars>
      </dgm:prSet>
      <dgm:spPr/>
    </dgm:pt>
    <dgm:pt modelId="{BEFDF315-BCF6-49F5-A411-3E6C19F0BAEB}" type="pres">
      <dgm:prSet presAssocID="{8549228A-6B52-4875-B09C-3CD404942F7C}" presName="descendantText" presStyleLbl="alignAcc1" presStyleIdx="5" presStyleCnt="7">
        <dgm:presLayoutVars>
          <dgm:bulletEnabled val="1"/>
        </dgm:presLayoutVars>
      </dgm:prSet>
      <dgm:spPr/>
    </dgm:pt>
    <dgm:pt modelId="{73DBF90D-C5A2-4339-8D1E-D1E58EF911CE}" type="pres">
      <dgm:prSet presAssocID="{77EC529D-9151-44CF-B993-350B0ED88CC0}" presName="sp" presStyleCnt="0"/>
      <dgm:spPr/>
    </dgm:pt>
    <dgm:pt modelId="{46DE2376-A88D-4007-9085-35A57E0FF29F}" type="pres">
      <dgm:prSet presAssocID="{29EF4972-0AD1-4F6A-88A8-6C307C43F3B2}" presName="composite" presStyleCnt="0"/>
      <dgm:spPr/>
    </dgm:pt>
    <dgm:pt modelId="{838B7D73-94F1-4AFC-AF09-95AF9643CE13}" type="pres">
      <dgm:prSet presAssocID="{29EF4972-0AD1-4F6A-88A8-6C307C43F3B2}" presName="parentText" presStyleLbl="alignNode1" presStyleIdx="6" presStyleCnt="7">
        <dgm:presLayoutVars>
          <dgm:chMax val="1"/>
          <dgm:bulletEnabled val="1"/>
        </dgm:presLayoutVars>
      </dgm:prSet>
      <dgm:spPr/>
    </dgm:pt>
    <dgm:pt modelId="{887D79E3-01AE-4FA9-9565-7C9C9ED846DE}" type="pres">
      <dgm:prSet presAssocID="{29EF4972-0AD1-4F6A-88A8-6C307C43F3B2}" presName="descendantText" presStyleLbl="alignAcc1" presStyleIdx="6" presStyleCnt="7">
        <dgm:presLayoutVars>
          <dgm:bulletEnabled val="1"/>
        </dgm:presLayoutVars>
      </dgm:prSet>
      <dgm:spPr/>
    </dgm:pt>
  </dgm:ptLst>
  <dgm:cxnLst>
    <dgm:cxn modelId="{38393F03-5EF3-431A-AB72-2C44427AD710}" type="presOf" srcId="{8BA24A48-9ACF-4082-B149-851E850FDADF}" destId="{4492C7BA-47FE-4DB8-B546-49972E785367}" srcOrd="0" destOrd="0" presId="urn:microsoft.com/office/officeart/2005/8/layout/chevron2"/>
    <dgm:cxn modelId="{A3914B0C-3847-4FD4-A66B-E5113B219C61}" type="presOf" srcId="{934F5490-B649-4E4F-87D0-6768E25D730F}" destId="{887D79E3-01AE-4FA9-9565-7C9C9ED846DE}" srcOrd="0" destOrd="0" presId="urn:microsoft.com/office/officeart/2005/8/layout/chevron2"/>
    <dgm:cxn modelId="{AE58AD2C-6F26-415C-80BE-A50B05DE1C3B}" type="presOf" srcId="{29EF4972-0AD1-4F6A-88A8-6C307C43F3B2}" destId="{838B7D73-94F1-4AFC-AF09-95AF9643CE13}" srcOrd="0" destOrd="0" presId="urn:microsoft.com/office/officeart/2005/8/layout/chevron2"/>
    <dgm:cxn modelId="{6345C635-6288-4833-A1E7-C4BCF58051F1}" type="presOf" srcId="{C5B29F71-66F9-4460-838D-BB95B25F6357}" destId="{0BC72053-C38C-4208-9E43-F1F17F8A1F0E}" srcOrd="0" destOrd="0" presId="urn:microsoft.com/office/officeart/2005/8/layout/chevron2"/>
    <dgm:cxn modelId="{34EA7461-2006-4285-B34B-2A05BC868E03}" srcId="{1AD4663F-DC46-4F7B-9EFC-23F75203D21D}" destId="{8549228A-6B52-4875-B09C-3CD404942F7C}" srcOrd="5" destOrd="0" parTransId="{6B2D9FAF-C4EF-4B6B-AB7B-619D6EE5164D}" sibTransId="{77EC529D-9151-44CF-B993-350B0ED88CC0}"/>
    <dgm:cxn modelId="{2D2EBF45-B33E-4550-B274-6B31C9C90F5C}" type="presOf" srcId="{8549228A-6B52-4875-B09C-3CD404942F7C}" destId="{37016A94-0A4B-400F-8324-B98B2BAC5940}" srcOrd="0" destOrd="0" presId="urn:microsoft.com/office/officeart/2005/8/layout/chevron2"/>
    <dgm:cxn modelId="{41DF3D67-E04A-48C4-AED9-9B051B5207A5}" type="presOf" srcId="{088213B6-B6E1-463C-8424-88AFA0A7BB00}" destId="{B3543016-C365-4504-AD43-6E42504E84B7}" srcOrd="0" destOrd="0" presId="urn:microsoft.com/office/officeart/2005/8/layout/chevron2"/>
    <dgm:cxn modelId="{EEF62C69-8D1B-4C75-8D5A-44C82FBA1F0C}" type="presOf" srcId="{7A4BF97D-8427-497C-892A-763092C41D58}" destId="{583A3645-011D-4F88-A97F-D47AB1093030}" srcOrd="0" destOrd="0" presId="urn:microsoft.com/office/officeart/2005/8/layout/chevron2"/>
    <dgm:cxn modelId="{A883EE69-9C0D-4425-83A4-BF39F800ACFE}" srcId="{29EF4972-0AD1-4F6A-88A8-6C307C43F3B2}" destId="{934F5490-B649-4E4F-87D0-6768E25D730F}" srcOrd="0" destOrd="0" parTransId="{8B428816-F749-4E17-80AE-0865BC54C705}" sibTransId="{F1FEE21C-A2B9-4C2C-9BBE-711078808FE0}"/>
    <dgm:cxn modelId="{F6F4F94A-630E-4855-8DB7-BAA68AC2C2D9}" srcId="{E70C4027-E3E9-40C9-AC29-E7D6B1960CBA}" destId="{088213B6-B6E1-463C-8424-88AFA0A7BB00}" srcOrd="0" destOrd="0" parTransId="{E493BFE0-BC30-418B-9A39-D0493F2F018A}" sibTransId="{67DAB44C-C939-455A-A6A3-3AD49A4DAE6F}"/>
    <dgm:cxn modelId="{0EA0064C-E581-4C5B-9FE2-71EFE693DCE1}" type="presOf" srcId="{E70C4027-E3E9-40C9-AC29-E7D6B1960CBA}" destId="{0E160656-495B-4C68-B5EC-169E9C286E2A}" srcOrd="0" destOrd="0" presId="urn:microsoft.com/office/officeart/2005/8/layout/chevron2"/>
    <dgm:cxn modelId="{97387771-5DB6-4E3D-A2FF-83462650536C}" srcId="{601DE47D-0AB0-4FEA-8D55-74B6A02E476C}" destId="{7A4BF97D-8427-497C-892A-763092C41D58}" srcOrd="0" destOrd="0" parTransId="{1661AE32-7406-48C9-AEDA-357B48D4A41C}" sibTransId="{CC5C5A92-6AAA-4B8A-A815-F8A28FF62A2F}"/>
    <dgm:cxn modelId="{5D858A58-8026-46AC-B7AF-94453880368C}" type="presOf" srcId="{9E163533-2E09-40D2-ADE4-6FB69E465691}" destId="{1EE87EA2-D154-453D-BA38-0C204003E06A}" srcOrd="0" destOrd="0" presId="urn:microsoft.com/office/officeart/2005/8/layout/chevron2"/>
    <dgm:cxn modelId="{6166CD80-5579-4E6E-A904-FC2DC64AF489}" srcId="{2A2BF30F-F4BF-4780-A6DA-DDB302994585}" destId="{C5B29F71-66F9-4460-838D-BB95B25F6357}" srcOrd="0" destOrd="0" parTransId="{00A60297-8A9E-47E6-8A2C-EF263A863C74}" sibTransId="{84E1E80B-C00C-4F57-8F27-AF6A212F9331}"/>
    <dgm:cxn modelId="{A2BA2488-0A8F-492C-9355-BC61CCD73D5C}" srcId="{1AD4663F-DC46-4F7B-9EFC-23F75203D21D}" destId="{2A2BF30F-F4BF-4780-A6DA-DDB302994585}" srcOrd="1" destOrd="0" parTransId="{167495C2-80B1-4469-9DC8-48C2A2A9E7F6}" sibTransId="{93D499D1-748A-4619-90FC-52C3F29A1775}"/>
    <dgm:cxn modelId="{6A5C668E-1FD5-4D01-8BD3-536B3B1441C0}" type="presOf" srcId="{1AD4663F-DC46-4F7B-9EFC-23F75203D21D}" destId="{377689B7-A87B-46FA-AF8C-F1341298DB56}" srcOrd="0" destOrd="0" presId="urn:microsoft.com/office/officeart/2005/8/layout/chevron2"/>
    <dgm:cxn modelId="{CA759292-F994-4879-BF27-7FA20CAEF175}" srcId="{1AD4663F-DC46-4F7B-9EFC-23F75203D21D}" destId="{9B1FCEFB-430D-4131-8E60-5F2DC94CC1F8}" srcOrd="2" destOrd="0" parTransId="{F3872257-1367-492B-B174-B187ED527591}" sibTransId="{BBD320BD-F085-47D3-AC64-A48666D3F4D1}"/>
    <dgm:cxn modelId="{C0261BA1-B219-4E96-8AC1-D64780D253C6}" type="presOf" srcId="{9B1FCEFB-430D-4131-8E60-5F2DC94CC1F8}" destId="{258208CA-C189-4A37-BBEA-ED211D24B48C}" srcOrd="0" destOrd="0" presId="urn:microsoft.com/office/officeart/2005/8/layout/chevron2"/>
    <dgm:cxn modelId="{ABF2C1A5-B749-47E9-A7BB-0997B4B12D36}" srcId="{1AD4663F-DC46-4F7B-9EFC-23F75203D21D}" destId="{601DE47D-0AB0-4FEA-8D55-74B6A02E476C}" srcOrd="4" destOrd="0" parTransId="{2830B779-3688-4C09-B43F-2FDC3F5B9C1F}" sibTransId="{0250C769-626E-4FB0-80A5-3F76EB78B3AC}"/>
    <dgm:cxn modelId="{BCFC35B6-F164-445D-A402-8230366F7DFE}" srcId="{F9B31841-7592-4070-BC7F-C529E20F79A1}" destId="{8BA24A48-9ACF-4082-B149-851E850FDADF}" srcOrd="0" destOrd="0" parTransId="{23E3B615-86CA-4C7B-9231-D3F0EC4BF96D}" sibTransId="{751ABBB7-12D0-4D52-8692-CEBDFA278664}"/>
    <dgm:cxn modelId="{155B7CB6-9BEB-4BAC-82ED-195D8C31062E}" srcId="{9B1FCEFB-430D-4131-8E60-5F2DC94CC1F8}" destId="{9E163533-2E09-40D2-ADE4-6FB69E465691}" srcOrd="0" destOrd="0" parTransId="{AA19D1B9-FEF7-4A59-AF85-E3D899243C00}" sibTransId="{7124F6CF-0385-4ED2-A529-D9D73BF71278}"/>
    <dgm:cxn modelId="{1D75D6CC-DA06-4492-AA70-C7AA590DBE9F}" srcId="{1AD4663F-DC46-4F7B-9EFC-23F75203D21D}" destId="{29EF4972-0AD1-4F6A-88A8-6C307C43F3B2}" srcOrd="6" destOrd="0" parTransId="{44415619-239C-44B9-ABD1-DFA4571BCA7D}" sibTransId="{E91A41AA-73ED-4888-9EFC-E7F673195FB1}"/>
    <dgm:cxn modelId="{D0A273D3-3DA6-418C-920C-C98DC341DE1D}" srcId="{1AD4663F-DC46-4F7B-9EFC-23F75203D21D}" destId="{F9B31841-7592-4070-BC7F-C529E20F79A1}" srcOrd="0" destOrd="0" parTransId="{7BB29D39-F27E-41E0-A2B1-F356499F08BB}" sibTransId="{396BFC71-4577-44DC-9538-3DB3C9FAC346}"/>
    <dgm:cxn modelId="{EEB2DFD9-6819-4468-9FA1-6A5A62968AE6}" type="presOf" srcId="{F9B31841-7592-4070-BC7F-C529E20F79A1}" destId="{7B107AF8-A992-4250-ADC9-6B39A55DDAD5}" srcOrd="0" destOrd="0" presId="urn:microsoft.com/office/officeart/2005/8/layout/chevron2"/>
    <dgm:cxn modelId="{2053CDDB-4D61-443B-9436-F5EC897CC9D3}" srcId="{8549228A-6B52-4875-B09C-3CD404942F7C}" destId="{01E5D0D0-2A45-4FEC-AFF4-DF6829A43977}" srcOrd="0" destOrd="0" parTransId="{359EAF65-AEE5-4AFF-A40F-1EDF5DE0F5D5}" sibTransId="{F6B0F7A0-8533-46E9-98B7-FC3ED0700FB7}"/>
    <dgm:cxn modelId="{A0D795E8-AAE6-4C54-91A9-8948760444D8}" type="presOf" srcId="{2A2BF30F-F4BF-4780-A6DA-DDB302994585}" destId="{839FADF0-A67A-4513-B837-CC730334CEAA}" srcOrd="0" destOrd="0" presId="urn:microsoft.com/office/officeart/2005/8/layout/chevron2"/>
    <dgm:cxn modelId="{DA4778E9-851E-4029-BAF1-9F78DC32487B}" type="presOf" srcId="{01E5D0D0-2A45-4FEC-AFF4-DF6829A43977}" destId="{BEFDF315-BCF6-49F5-A411-3E6C19F0BAEB}" srcOrd="0" destOrd="0" presId="urn:microsoft.com/office/officeart/2005/8/layout/chevron2"/>
    <dgm:cxn modelId="{71A306EF-8F4C-44B1-8DC1-029D1C334B57}" type="presOf" srcId="{601DE47D-0AB0-4FEA-8D55-74B6A02E476C}" destId="{A05290F6-B2B8-4302-83B9-07D462073FDA}" srcOrd="0" destOrd="0" presId="urn:microsoft.com/office/officeart/2005/8/layout/chevron2"/>
    <dgm:cxn modelId="{714F1EF3-7BE8-4F42-81D2-DF8090366B0A}" srcId="{1AD4663F-DC46-4F7B-9EFC-23F75203D21D}" destId="{E70C4027-E3E9-40C9-AC29-E7D6B1960CBA}" srcOrd="3" destOrd="0" parTransId="{595C7AEA-2F5E-41B4-B359-1DEDB07BA62A}" sibTransId="{166FCE0A-718E-4CFF-AA3F-A137D0293176}"/>
    <dgm:cxn modelId="{1B3B7308-EA99-4655-A4E3-D077270CDDB1}" type="presParOf" srcId="{377689B7-A87B-46FA-AF8C-F1341298DB56}" destId="{1D87AF94-E744-4F8B-8FE0-A8575AC92132}" srcOrd="0" destOrd="0" presId="urn:microsoft.com/office/officeart/2005/8/layout/chevron2"/>
    <dgm:cxn modelId="{ADFB2D6D-A49C-42FF-B4BF-5FA06433943A}" type="presParOf" srcId="{1D87AF94-E744-4F8B-8FE0-A8575AC92132}" destId="{7B107AF8-A992-4250-ADC9-6B39A55DDAD5}" srcOrd="0" destOrd="0" presId="urn:microsoft.com/office/officeart/2005/8/layout/chevron2"/>
    <dgm:cxn modelId="{F0B24373-3CDF-412A-8767-3185EB0367C0}" type="presParOf" srcId="{1D87AF94-E744-4F8B-8FE0-A8575AC92132}" destId="{4492C7BA-47FE-4DB8-B546-49972E785367}" srcOrd="1" destOrd="0" presId="urn:microsoft.com/office/officeart/2005/8/layout/chevron2"/>
    <dgm:cxn modelId="{32ACCF14-68AC-4C38-9BD0-136AD41AFE00}" type="presParOf" srcId="{377689B7-A87B-46FA-AF8C-F1341298DB56}" destId="{8CC0FD07-3434-46EB-B980-B7793B723E05}" srcOrd="1" destOrd="0" presId="urn:microsoft.com/office/officeart/2005/8/layout/chevron2"/>
    <dgm:cxn modelId="{3D0F3459-517A-4563-8CA9-D526AACE2FE9}" type="presParOf" srcId="{377689B7-A87B-46FA-AF8C-F1341298DB56}" destId="{EBB93342-76B3-4ACF-BC1E-3A4F449255C7}" srcOrd="2" destOrd="0" presId="urn:microsoft.com/office/officeart/2005/8/layout/chevron2"/>
    <dgm:cxn modelId="{5E21E3AA-1304-42DB-87FC-EE58A2C4CE86}" type="presParOf" srcId="{EBB93342-76B3-4ACF-BC1E-3A4F449255C7}" destId="{839FADF0-A67A-4513-B837-CC730334CEAA}" srcOrd="0" destOrd="0" presId="urn:microsoft.com/office/officeart/2005/8/layout/chevron2"/>
    <dgm:cxn modelId="{B6A7B4BD-BE87-4788-9FE7-8A90B4B4ACEF}" type="presParOf" srcId="{EBB93342-76B3-4ACF-BC1E-3A4F449255C7}" destId="{0BC72053-C38C-4208-9E43-F1F17F8A1F0E}" srcOrd="1" destOrd="0" presId="urn:microsoft.com/office/officeart/2005/8/layout/chevron2"/>
    <dgm:cxn modelId="{6C003CAA-CDBD-44BE-9C87-CF9943EF4D5F}" type="presParOf" srcId="{377689B7-A87B-46FA-AF8C-F1341298DB56}" destId="{5CAF84BE-34E3-43D8-AAE4-7FC22BAC36D3}" srcOrd="3" destOrd="0" presId="urn:microsoft.com/office/officeart/2005/8/layout/chevron2"/>
    <dgm:cxn modelId="{2C0262E3-6EB2-43A2-B321-EAC9603B104D}" type="presParOf" srcId="{377689B7-A87B-46FA-AF8C-F1341298DB56}" destId="{F95E6FB1-5657-49B2-83F9-908B64916E8B}" srcOrd="4" destOrd="0" presId="urn:microsoft.com/office/officeart/2005/8/layout/chevron2"/>
    <dgm:cxn modelId="{1FAF8E0E-35BA-43EE-936A-E975739E8099}" type="presParOf" srcId="{F95E6FB1-5657-49B2-83F9-908B64916E8B}" destId="{258208CA-C189-4A37-BBEA-ED211D24B48C}" srcOrd="0" destOrd="0" presId="urn:microsoft.com/office/officeart/2005/8/layout/chevron2"/>
    <dgm:cxn modelId="{06155D48-E94D-4182-B717-FCC53B40DF84}" type="presParOf" srcId="{F95E6FB1-5657-49B2-83F9-908B64916E8B}" destId="{1EE87EA2-D154-453D-BA38-0C204003E06A}" srcOrd="1" destOrd="0" presId="urn:microsoft.com/office/officeart/2005/8/layout/chevron2"/>
    <dgm:cxn modelId="{EBE0E5DA-BA85-463B-8C34-E918DC00AAC3}" type="presParOf" srcId="{377689B7-A87B-46FA-AF8C-F1341298DB56}" destId="{9E679782-006A-48CF-915E-2B5E0A91A55B}" srcOrd="5" destOrd="0" presId="urn:microsoft.com/office/officeart/2005/8/layout/chevron2"/>
    <dgm:cxn modelId="{8AB6DCC0-CF61-4E67-95F2-675805FB4063}" type="presParOf" srcId="{377689B7-A87B-46FA-AF8C-F1341298DB56}" destId="{13BC5C26-402B-43FD-A867-2A6ED2AD09FC}" srcOrd="6" destOrd="0" presId="urn:microsoft.com/office/officeart/2005/8/layout/chevron2"/>
    <dgm:cxn modelId="{6A761AA4-B89C-4248-BA1D-C6073121F5EB}" type="presParOf" srcId="{13BC5C26-402B-43FD-A867-2A6ED2AD09FC}" destId="{0E160656-495B-4C68-B5EC-169E9C286E2A}" srcOrd="0" destOrd="0" presId="urn:microsoft.com/office/officeart/2005/8/layout/chevron2"/>
    <dgm:cxn modelId="{10953524-D9CA-4850-AD46-DFB57E6EA429}" type="presParOf" srcId="{13BC5C26-402B-43FD-A867-2A6ED2AD09FC}" destId="{B3543016-C365-4504-AD43-6E42504E84B7}" srcOrd="1" destOrd="0" presId="urn:microsoft.com/office/officeart/2005/8/layout/chevron2"/>
    <dgm:cxn modelId="{FF092AAC-7C4E-4D2D-9458-FC7E4D01B85D}" type="presParOf" srcId="{377689B7-A87B-46FA-AF8C-F1341298DB56}" destId="{B371AD20-E636-4020-AD3C-42A488E6C6B9}" srcOrd="7" destOrd="0" presId="urn:microsoft.com/office/officeart/2005/8/layout/chevron2"/>
    <dgm:cxn modelId="{DB603A4D-7592-49B8-AEB0-C39BDA5AF33A}" type="presParOf" srcId="{377689B7-A87B-46FA-AF8C-F1341298DB56}" destId="{BF42D1F9-7ECC-4B4C-99AD-487D2FD6B72B}" srcOrd="8" destOrd="0" presId="urn:microsoft.com/office/officeart/2005/8/layout/chevron2"/>
    <dgm:cxn modelId="{B9E9C13E-D6A3-4C1D-9463-A8E4AA161DB4}" type="presParOf" srcId="{BF42D1F9-7ECC-4B4C-99AD-487D2FD6B72B}" destId="{A05290F6-B2B8-4302-83B9-07D462073FDA}" srcOrd="0" destOrd="0" presId="urn:microsoft.com/office/officeart/2005/8/layout/chevron2"/>
    <dgm:cxn modelId="{070DDBA8-0174-4A21-8AE7-43BF1CA743DA}" type="presParOf" srcId="{BF42D1F9-7ECC-4B4C-99AD-487D2FD6B72B}" destId="{583A3645-011D-4F88-A97F-D47AB1093030}" srcOrd="1" destOrd="0" presId="urn:microsoft.com/office/officeart/2005/8/layout/chevron2"/>
    <dgm:cxn modelId="{78DDFC92-73C2-4333-BC47-81AAD2928193}" type="presParOf" srcId="{377689B7-A87B-46FA-AF8C-F1341298DB56}" destId="{E2FD479E-7C1E-4676-B1CD-058AA0583AF3}" srcOrd="9" destOrd="0" presId="urn:microsoft.com/office/officeart/2005/8/layout/chevron2"/>
    <dgm:cxn modelId="{40B04945-2DC1-4032-9FCF-E02D919C6CA7}" type="presParOf" srcId="{377689B7-A87B-46FA-AF8C-F1341298DB56}" destId="{6DA19609-2933-41B8-87F5-220D5FB4DE2A}" srcOrd="10" destOrd="0" presId="urn:microsoft.com/office/officeart/2005/8/layout/chevron2"/>
    <dgm:cxn modelId="{99FD2202-3837-4B9C-AC3A-79EC8B206382}" type="presParOf" srcId="{6DA19609-2933-41B8-87F5-220D5FB4DE2A}" destId="{37016A94-0A4B-400F-8324-B98B2BAC5940}" srcOrd="0" destOrd="0" presId="urn:microsoft.com/office/officeart/2005/8/layout/chevron2"/>
    <dgm:cxn modelId="{9D8CA50D-EC29-496C-B22F-E36FBC3C8A35}" type="presParOf" srcId="{6DA19609-2933-41B8-87F5-220D5FB4DE2A}" destId="{BEFDF315-BCF6-49F5-A411-3E6C19F0BAEB}" srcOrd="1" destOrd="0" presId="urn:microsoft.com/office/officeart/2005/8/layout/chevron2"/>
    <dgm:cxn modelId="{2BDB8EA0-65AE-4D4C-9A29-EE8C5AF8DB26}" type="presParOf" srcId="{377689B7-A87B-46FA-AF8C-F1341298DB56}" destId="{73DBF90D-C5A2-4339-8D1E-D1E58EF911CE}" srcOrd="11" destOrd="0" presId="urn:microsoft.com/office/officeart/2005/8/layout/chevron2"/>
    <dgm:cxn modelId="{877A7F37-D777-4894-B917-7B8D0DE95CBF}" type="presParOf" srcId="{377689B7-A87B-46FA-AF8C-F1341298DB56}" destId="{46DE2376-A88D-4007-9085-35A57E0FF29F}" srcOrd="12" destOrd="0" presId="urn:microsoft.com/office/officeart/2005/8/layout/chevron2"/>
    <dgm:cxn modelId="{4C92AB57-6463-4453-A135-C9304CCE1DA8}" type="presParOf" srcId="{46DE2376-A88D-4007-9085-35A57E0FF29F}" destId="{838B7D73-94F1-4AFC-AF09-95AF9643CE13}" srcOrd="0" destOrd="0" presId="urn:microsoft.com/office/officeart/2005/8/layout/chevron2"/>
    <dgm:cxn modelId="{D050747C-AC48-4A3F-BCB6-A1023EF339AF}" type="presParOf" srcId="{46DE2376-A88D-4007-9085-35A57E0FF29F}" destId="{887D79E3-01AE-4FA9-9565-7C9C9ED846D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A83029D-B255-42F8-89E3-4E2B2CE8D7E2}" type="doc">
      <dgm:prSet loTypeId="urn:microsoft.com/office/officeart/2005/8/layout/vList4#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D825B37-3D89-45E8-90B0-920A8F9EC786}">
      <dgm:prSet phldrT="[Текст]" custT="1"/>
      <dgm:spPr/>
      <dgm:t>
        <a:bodyPr/>
        <a:lstStyle/>
        <a:p>
          <a:pPr algn="ctr"/>
          <a:r>
            <a:rPr lang="ru-RU" sz="2000" dirty="0"/>
            <a:t>ПРИОБРЕТЕНИЕ ОБЪЕКТОВ НЕДВИЖМОГО ИМУЩЕСТВА</a:t>
          </a:r>
        </a:p>
      </dgm:t>
    </dgm:pt>
    <dgm:pt modelId="{C0C8E2C4-81EA-4A49-BCC5-CD29D60E6224}" type="parTrans" cxnId="{3B92C7A7-249A-4B7A-B911-C13DB00C5BD4}">
      <dgm:prSet/>
      <dgm:spPr/>
      <dgm:t>
        <a:bodyPr/>
        <a:lstStyle/>
        <a:p>
          <a:endParaRPr lang="ru-RU"/>
        </a:p>
      </dgm:t>
    </dgm:pt>
    <dgm:pt modelId="{578FAD6E-1BF4-4D06-BBC9-3EB1DD522CB3}" type="sibTrans" cxnId="{3B92C7A7-249A-4B7A-B911-C13DB00C5BD4}">
      <dgm:prSet/>
      <dgm:spPr/>
      <dgm:t>
        <a:bodyPr/>
        <a:lstStyle/>
        <a:p>
          <a:endParaRPr lang="ru-RU"/>
        </a:p>
      </dgm:t>
    </dgm:pt>
    <dgm:pt modelId="{81E5D021-9483-47B5-800F-65C8162351E0}">
      <dgm:prSet phldrT="[Текст]" custT="1"/>
      <dgm:spPr/>
      <dgm:t>
        <a:bodyPr/>
        <a:lstStyle/>
        <a:p>
          <a:pPr algn="ctr"/>
          <a:r>
            <a:rPr lang="ru-RU" sz="2000" dirty="0"/>
            <a:t>Содержание имущества, находящегося в муниципальной собственности ,</a:t>
          </a:r>
          <a:r>
            <a:rPr lang="ru-RU" sz="2000"/>
            <a:t>уплата имущ.налогов</a:t>
          </a:r>
          <a:endParaRPr lang="ru-RU" sz="2000" dirty="0"/>
        </a:p>
      </dgm:t>
    </dgm:pt>
    <dgm:pt modelId="{A7B2FF38-3B85-4570-841E-B166D7DACDB5}" type="parTrans" cxnId="{C0C5C621-EE8C-4757-B2CD-0E57759D0B1C}">
      <dgm:prSet/>
      <dgm:spPr/>
      <dgm:t>
        <a:bodyPr/>
        <a:lstStyle/>
        <a:p>
          <a:endParaRPr lang="ru-RU"/>
        </a:p>
      </dgm:t>
    </dgm:pt>
    <dgm:pt modelId="{FF17094D-6091-4DDE-B68C-41E53BF44E68}" type="sibTrans" cxnId="{C0C5C621-EE8C-4757-B2CD-0E57759D0B1C}">
      <dgm:prSet/>
      <dgm:spPr/>
      <dgm:t>
        <a:bodyPr/>
        <a:lstStyle/>
        <a:p>
          <a:endParaRPr lang="ru-RU"/>
        </a:p>
      </dgm:t>
    </dgm:pt>
    <dgm:pt modelId="{98B0F81D-73CE-4E1D-9286-DA03AEB55D3A}" type="pres">
      <dgm:prSet presAssocID="{9A83029D-B255-42F8-89E3-4E2B2CE8D7E2}" presName="linear" presStyleCnt="0">
        <dgm:presLayoutVars>
          <dgm:dir/>
          <dgm:resizeHandles val="exact"/>
        </dgm:presLayoutVars>
      </dgm:prSet>
      <dgm:spPr/>
    </dgm:pt>
    <dgm:pt modelId="{7E76E35B-0401-439D-B18B-0362FC55E9BB}" type="pres">
      <dgm:prSet presAssocID="{DD825B37-3D89-45E8-90B0-920A8F9EC786}" presName="comp" presStyleCnt="0"/>
      <dgm:spPr/>
    </dgm:pt>
    <dgm:pt modelId="{ED01FC0A-E57A-4A89-BB05-5715EDEA8691}" type="pres">
      <dgm:prSet presAssocID="{DD825B37-3D89-45E8-90B0-920A8F9EC786}" presName="box" presStyleLbl="node1" presStyleIdx="0" presStyleCnt="2"/>
      <dgm:spPr/>
    </dgm:pt>
    <dgm:pt modelId="{9623A8E9-FDC7-483B-A72B-4A54E95B4DCF}" type="pres">
      <dgm:prSet presAssocID="{DD825B37-3D89-45E8-90B0-920A8F9EC786}" presName="img" presStyleLbl="fgImgPlace1" presStyleIdx="0" presStyleCnt="2"/>
      <dgm:spPr/>
    </dgm:pt>
    <dgm:pt modelId="{FE9D9114-74C1-4CA1-A3ED-B85838C8A902}" type="pres">
      <dgm:prSet presAssocID="{DD825B37-3D89-45E8-90B0-920A8F9EC786}" presName="text" presStyleLbl="node1" presStyleIdx="0" presStyleCnt="2">
        <dgm:presLayoutVars>
          <dgm:bulletEnabled val="1"/>
        </dgm:presLayoutVars>
      </dgm:prSet>
      <dgm:spPr/>
    </dgm:pt>
    <dgm:pt modelId="{71860BB2-CB17-4E67-81C9-2CC94F8C9EB3}" type="pres">
      <dgm:prSet presAssocID="{578FAD6E-1BF4-4D06-BBC9-3EB1DD522CB3}" presName="spacer" presStyleCnt="0"/>
      <dgm:spPr/>
    </dgm:pt>
    <dgm:pt modelId="{9581390A-BF31-4B8A-ABEE-28CB4B52C8F4}" type="pres">
      <dgm:prSet presAssocID="{81E5D021-9483-47B5-800F-65C8162351E0}" presName="comp" presStyleCnt="0"/>
      <dgm:spPr/>
    </dgm:pt>
    <dgm:pt modelId="{5C38BB46-A19E-4404-A56F-56AE753CE767}" type="pres">
      <dgm:prSet presAssocID="{81E5D021-9483-47B5-800F-65C8162351E0}" presName="box" presStyleLbl="node1" presStyleIdx="1" presStyleCnt="2"/>
      <dgm:spPr/>
    </dgm:pt>
    <dgm:pt modelId="{699BB5D1-25F0-4170-B8F2-18EFAD1900EA}" type="pres">
      <dgm:prSet presAssocID="{81E5D021-9483-47B5-800F-65C8162351E0}" presName="img" presStyleLbl="fgImgPlace1" presStyleIdx="1" presStyleCnt="2" custLinFactNeighborX="583" custLinFactNeighborY="-4644"/>
      <dgm:spPr/>
    </dgm:pt>
    <dgm:pt modelId="{3C86EFFA-6DF1-4B01-B735-E09BC9B7788B}" type="pres">
      <dgm:prSet presAssocID="{81E5D021-9483-47B5-800F-65C8162351E0}" presName="text" presStyleLbl="node1" presStyleIdx="1" presStyleCnt="2">
        <dgm:presLayoutVars>
          <dgm:bulletEnabled val="1"/>
        </dgm:presLayoutVars>
      </dgm:prSet>
      <dgm:spPr/>
    </dgm:pt>
  </dgm:ptLst>
  <dgm:cxnLst>
    <dgm:cxn modelId="{0FB2271D-3DF6-46C4-8890-02F5D4330DEE}" type="presOf" srcId="{9A83029D-B255-42F8-89E3-4E2B2CE8D7E2}" destId="{98B0F81D-73CE-4E1D-9286-DA03AEB55D3A}" srcOrd="0" destOrd="0" presId="urn:microsoft.com/office/officeart/2005/8/layout/vList4#2"/>
    <dgm:cxn modelId="{C0C5C621-EE8C-4757-B2CD-0E57759D0B1C}" srcId="{9A83029D-B255-42F8-89E3-4E2B2CE8D7E2}" destId="{81E5D021-9483-47B5-800F-65C8162351E0}" srcOrd="1" destOrd="0" parTransId="{A7B2FF38-3B85-4570-841E-B166D7DACDB5}" sibTransId="{FF17094D-6091-4DDE-B68C-41E53BF44E68}"/>
    <dgm:cxn modelId="{CD0F0F2F-AC05-4283-8881-99625B028920}" type="presOf" srcId="{DD825B37-3D89-45E8-90B0-920A8F9EC786}" destId="{FE9D9114-74C1-4CA1-A3ED-B85838C8A902}" srcOrd="1" destOrd="0" presId="urn:microsoft.com/office/officeart/2005/8/layout/vList4#2"/>
    <dgm:cxn modelId="{FD90EBA0-6341-4E7D-9C2C-84C22443033A}" type="presOf" srcId="{81E5D021-9483-47B5-800F-65C8162351E0}" destId="{5C38BB46-A19E-4404-A56F-56AE753CE767}" srcOrd="0" destOrd="0" presId="urn:microsoft.com/office/officeart/2005/8/layout/vList4#2"/>
    <dgm:cxn modelId="{3B92C7A7-249A-4B7A-B911-C13DB00C5BD4}" srcId="{9A83029D-B255-42F8-89E3-4E2B2CE8D7E2}" destId="{DD825B37-3D89-45E8-90B0-920A8F9EC786}" srcOrd="0" destOrd="0" parTransId="{C0C8E2C4-81EA-4A49-BCC5-CD29D60E6224}" sibTransId="{578FAD6E-1BF4-4D06-BBC9-3EB1DD522CB3}"/>
    <dgm:cxn modelId="{EA9AA8BD-42CD-4150-B452-0AC74D9CB1AE}" type="presOf" srcId="{81E5D021-9483-47B5-800F-65C8162351E0}" destId="{3C86EFFA-6DF1-4B01-B735-E09BC9B7788B}" srcOrd="1" destOrd="0" presId="urn:microsoft.com/office/officeart/2005/8/layout/vList4#2"/>
    <dgm:cxn modelId="{16FFBADC-B290-4EC7-AE25-6CF0C26C5AF2}" type="presOf" srcId="{DD825B37-3D89-45E8-90B0-920A8F9EC786}" destId="{ED01FC0A-E57A-4A89-BB05-5715EDEA8691}" srcOrd="0" destOrd="0" presId="urn:microsoft.com/office/officeart/2005/8/layout/vList4#2"/>
    <dgm:cxn modelId="{E61F0E5A-FB16-4EA3-8720-5FA6AF843D36}" type="presParOf" srcId="{98B0F81D-73CE-4E1D-9286-DA03AEB55D3A}" destId="{7E76E35B-0401-439D-B18B-0362FC55E9BB}" srcOrd="0" destOrd="0" presId="urn:microsoft.com/office/officeart/2005/8/layout/vList4#2"/>
    <dgm:cxn modelId="{2FFD685A-6047-48DC-8356-1C44276ADDBD}" type="presParOf" srcId="{7E76E35B-0401-439D-B18B-0362FC55E9BB}" destId="{ED01FC0A-E57A-4A89-BB05-5715EDEA8691}" srcOrd="0" destOrd="0" presId="urn:microsoft.com/office/officeart/2005/8/layout/vList4#2"/>
    <dgm:cxn modelId="{D091EAA5-2611-48F7-A7E9-4D5BF799FB6A}" type="presParOf" srcId="{7E76E35B-0401-439D-B18B-0362FC55E9BB}" destId="{9623A8E9-FDC7-483B-A72B-4A54E95B4DCF}" srcOrd="1" destOrd="0" presId="urn:microsoft.com/office/officeart/2005/8/layout/vList4#2"/>
    <dgm:cxn modelId="{740F0D5E-0C34-4DA7-8A87-38C050F0A982}" type="presParOf" srcId="{7E76E35B-0401-439D-B18B-0362FC55E9BB}" destId="{FE9D9114-74C1-4CA1-A3ED-B85838C8A902}" srcOrd="2" destOrd="0" presId="urn:microsoft.com/office/officeart/2005/8/layout/vList4#2"/>
    <dgm:cxn modelId="{C8D62D89-80EF-49A1-8222-30AB26D2773C}" type="presParOf" srcId="{98B0F81D-73CE-4E1D-9286-DA03AEB55D3A}" destId="{71860BB2-CB17-4E67-81C9-2CC94F8C9EB3}" srcOrd="1" destOrd="0" presId="urn:microsoft.com/office/officeart/2005/8/layout/vList4#2"/>
    <dgm:cxn modelId="{6F912874-08FB-4776-A9A9-3EBB8569CDA1}" type="presParOf" srcId="{98B0F81D-73CE-4E1D-9286-DA03AEB55D3A}" destId="{9581390A-BF31-4B8A-ABEE-28CB4B52C8F4}" srcOrd="2" destOrd="0" presId="urn:microsoft.com/office/officeart/2005/8/layout/vList4#2"/>
    <dgm:cxn modelId="{82EDFDE9-DBAA-4A3A-94FB-5E4EE7F579DF}" type="presParOf" srcId="{9581390A-BF31-4B8A-ABEE-28CB4B52C8F4}" destId="{5C38BB46-A19E-4404-A56F-56AE753CE767}" srcOrd="0" destOrd="0" presId="urn:microsoft.com/office/officeart/2005/8/layout/vList4#2"/>
    <dgm:cxn modelId="{0E53B7AB-37AE-4E2F-B258-ECF0B6FB1BD0}" type="presParOf" srcId="{9581390A-BF31-4B8A-ABEE-28CB4B52C8F4}" destId="{699BB5D1-25F0-4170-B8F2-18EFAD1900EA}" srcOrd="1" destOrd="0" presId="urn:microsoft.com/office/officeart/2005/8/layout/vList4#2"/>
    <dgm:cxn modelId="{61324971-AD68-4F34-97B0-C9F822A42085}" type="presParOf" srcId="{9581390A-BF31-4B8A-ABEE-28CB4B52C8F4}" destId="{3C86EFFA-6DF1-4B01-B735-E09BC9B7788B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21CAD22-878C-442C-ABF7-8DDC565FA058}" type="doc">
      <dgm:prSet loTypeId="urn:microsoft.com/office/officeart/2005/8/layout/vList3#2" loCatId="list" qsTypeId="urn:microsoft.com/office/officeart/2005/8/quickstyle/3d1" qsCatId="3D" csTypeId="urn:microsoft.com/office/officeart/2005/8/colors/accent1_2" csCatId="accent1" phldr="1"/>
      <dgm:spPr/>
    </dgm:pt>
    <dgm:pt modelId="{8EEF8AE9-C09B-4DFD-BFB1-D61DAE00C91F}">
      <dgm:prSet phldrT="[Текст]" custT="1"/>
      <dgm:spPr/>
      <dgm:t>
        <a:bodyPr/>
        <a:lstStyle/>
        <a:p>
          <a:pPr algn="ctr"/>
          <a:r>
            <a:rPr lang="ru-RU" sz="2400" dirty="0"/>
            <a:t>           </a:t>
          </a:r>
          <a:r>
            <a:rPr lang="ru-RU" sz="2400" b="1" dirty="0"/>
            <a:t>Оценка недвижимого имущества и годовой </a:t>
          </a:r>
        </a:p>
        <a:p>
          <a:pPr algn="ctr"/>
          <a:r>
            <a:rPr lang="ru-RU" sz="2400" b="1" dirty="0"/>
            <a:t>арендной платы 700,0 </a:t>
          </a:r>
          <a:r>
            <a:rPr lang="ru-RU" sz="2400" b="1" dirty="0" err="1"/>
            <a:t>тыс.руб</a:t>
          </a:r>
          <a:endParaRPr lang="ru-RU" sz="2400" b="1" dirty="0"/>
        </a:p>
      </dgm:t>
    </dgm:pt>
    <dgm:pt modelId="{522E5225-2BD5-43C0-8DF2-4860CA3ABD0F}" type="parTrans" cxnId="{76C01513-FCB7-4AA6-A3C6-C676F81CD64E}">
      <dgm:prSet/>
      <dgm:spPr/>
      <dgm:t>
        <a:bodyPr/>
        <a:lstStyle/>
        <a:p>
          <a:endParaRPr lang="ru-RU"/>
        </a:p>
      </dgm:t>
    </dgm:pt>
    <dgm:pt modelId="{CF3A0002-C11B-4FBF-A55E-3158AE505C73}" type="sibTrans" cxnId="{76C01513-FCB7-4AA6-A3C6-C676F81CD64E}">
      <dgm:prSet/>
      <dgm:spPr/>
      <dgm:t>
        <a:bodyPr/>
        <a:lstStyle/>
        <a:p>
          <a:endParaRPr lang="ru-RU"/>
        </a:p>
      </dgm:t>
    </dgm:pt>
    <dgm:pt modelId="{EA8B842B-8658-4209-A370-24E098C443C0}">
      <dgm:prSet phldrT="[Текст]" custT="1"/>
      <dgm:spPr/>
      <dgm:t>
        <a:bodyPr/>
        <a:lstStyle/>
        <a:p>
          <a:pPr algn="ctr"/>
          <a:r>
            <a:rPr lang="ru-RU" sz="2400" b="1" dirty="0"/>
            <a:t>                </a:t>
          </a:r>
          <a:r>
            <a:rPr lang="ru-RU" sz="2500" b="1" dirty="0"/>
            <a:t>На исполнение обязательств округа</a:t>
          </a:r>
        </a:p>
        <a:p>
          <a:pPr algn="ctr"/>
          <a:r>
            <a:rPr lang="ru-RU" sz="2500" b="1" dirty="0"/>
            <a:t> -   4 700,0 </a:t>
          </a:r>
          <a:r>
            <a:rPr lang="ru-RU" sz="2500" b="1" dirty="0" err="1"/>
            <a:t>тыс.руб</a:t>
          </a:r>
          <a:endParaRPr lang="ru-RU" sz="2500" b="1" dirty="0"/>
        </a:p>
      </dgm:t>
    </dgm:pt>
    <dgm:pt modelId="{CA44D2B5-48C6-4864-BFD8-87F196F97ABE}" type="parTrans" cxnId="{504C4448-E5A9-4ACB-9075-E9B2B764740E}">
      <dgm:prSet/>
      <dgm:spPr/>
      <dgm:t>
        <a:bodyPr/>
        <a:lstStyle/>
        <a:p>
          <a:endParaRPr lang="ru-RU"/>
        </a:p>
      </dgm:t>
    </dgm:pt>
    <dgm:pt modelId="{1A570138-32AC-4E0A-A836-BEA893D5D937}" type="sibTrans" cxnId="{504C4448-E5A9-4ACB-9075-E9B2B764740E}">
      <dgm:prSet/>
      <dgm:spPr/>
      <dgm:t>
        <a:bodyPr/>
        <a:lstStyle/>
        <a:p>
          <a:endParaRPr lang="ru-RU"/>
        </a:p>
      </dgm:t>
    </dgm:pt>
    <dgm:pt modelId="{FFDAF3F2-53F5-484E-BE2B-D44B7EA9B27D}">
      <dgm:prSet phldrT="[Текст]" custT="1"/>
      <dgm:spPr/>
      <dgm:t>
        <a:bodyPr/>
        <a:lstStyle/>
        <a:p>
          <a:pPr algn="ctr"/>
          <a:r>
            <a:rPr lang="ru-RU" sz="2800" b="1" dirty="0"/>
            <a:t>         Обеспечение деятельности</a:t>
          </a:r>
        </a:p>
        <a:p>
          <a:pPr algn="ctr"/>
          <a:r>
            <a:rPr lang="ru-RU" sz="2800" b="1" dirty="0"/>
            <a:t>          МБУ «ППБ»-4 000,0 </a:t>
          </a:r>
          <a:r>
            <a:rPr lang="ru-RU" sz="2800" b="1" dirty="0" err="1"/>
            <a:t>тыс.руб</a:t>
          </a:r>
          <a:endParaRPr lang="ru-RU" sz="2800" b="1" dirty="0"/>
        </a:p>
      </dgm:t>
    </dgm:pt>
    <dgm:pt modelId="{15486259-1CC5-42F7-B71A-A078497CDE7C}" type="parTrans" cxnId="{9B900609-C828-4601-89B3-23A6704728DC}">
      <dgm:prSet/>
      <dgm:spPr/>
      <dgm:t>
        <a:bodyPr/>
        <a:lstStyle/>
        <a:p>
          <a:endParaRPr lang="ru-RU"/>
        </a:p>
      </dgm:t>
    </dgm:pt>
    <dgm:pt modelId="{7A864771-3643-4BD5-B9B1-505447661DBF}" type="sibTrans" cxnId="{9B900609-C828-4601-89B3-23A6704728DC}">
      <dgm:prSet/>
      <dgm:spPr/>
      <dgm:t>
        <a:bodyPr/>
        <a:lstStyle/>
        <a:p>
          <a:endParaRPr lang="ru-RU"/>
        </a:p>
      </dgm:t>
    </dgm:pt>
    <dgm:pt modelId="{07D79234-2F2A-48DA-B0C3-C01341D1FB16}" type="pres">
      <dgm:prSet presAssocID="{521CAD22-878C-442C-ABF7-8DDC565FA058}" presName="linearFlow" presStyleCnt="0">
        <dgm:presLayoutVars>
          <dgm:dir/>
          <dgm:resizeHandles val="exact"/>
        </dgm:presLayoutVars>
      </dgm:prSet>
      <dgm:spPr/>
    </dgm:pt>
    <dgm:pt modelId="{BF3BB4CD-3552-4261-A8B2-3351B65F84E1}" type="pres">
      <dgm:prSet presAssocID="{8EEF8AE9-C09B-4DFD-BFB1-D61DAE00C91F}" presName="composite" presStyleCnt="0"/>
      <dgm:spPr/>
    </dgm:pt>
    <dgm:pt modelId="{D984A70E-ECA2-433B-BC94-A3FFC8559789}" type="pres">
      <dgm:prSet presAssocID="{8EEF8AE9-C09B-4DFD-BFB1-D61DAE00C91F}" presName="imgShp" presStyleLbl="fgImgPlace1" presStyleIdx="0" presStyleCnt="3" custScaleX="201207" custScaleY="129249" custLinFactNeighborX="-51849" custLinFactNeighborY="556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B00AAF1D-F9A9-404C-97B5-D781FCB76D2A}" type="pres">
      <dgm:prSet presAssocID="{8EEF8AE9-C09B-4DFD-BFB1-D61DAE00C91F}" presName="txShp" presStyleLbl="node1" presStyleIdx="0" presStyleCnt="3" custScaleX="150376" custScaleY="91554">
        <dgm:presLayoutVars>
          <dgm:bulletEnabled val="1"/>
        </dgm:presLayoutVars>
      </dgm:prSet>
      <dgm:spPr/>
    </dgm:pt>
    <dgm:pt modelId="{E7D15C39-4587-4D24-A060-74920D8687E4}" type="pres">
      <dgm:prSet presAssocID="{CF3A0002-C11B-4FBF-A55E-3158AE505C73}" presName="spacing" presStyleCnt="0"/>
      <dgm:spPr/>
    </dgm:pt>
    <dgm:pt modelId="{B05A9076-1C69-4305-BCB6-A9E525291A4C}" type="pres">
      <dgm:prSet presAssocID="{FFDAF3F2-53F5-484E-BE2B-D44B7EA9B27D}" presName="composite" presStyleCnt="0"/>
      <dgm:spPr/>
    </dgm:pt>
    <dgm:pt modelId="{8E59FCD1-7609-4667-9D60-513815266673}" type="pres">
      <dgm:prSet presAssocID="{FFDAF3F2-53F5-484E-BE2B-D44B7EA9B27D}" presName="imgShp" presStyleLbl="fgImgPlace1" presStyleIdx="1" presStyleCnt="3" custScaleX="188009" custScaleY="130851" custLinFactNeighborX="-54205" custLinFactNeighborY="323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70AA916F-C127-4261-91A3-7A313205E897}" type="pres">
      <dgm:prSet presAssocID="{FFDAF3F2-53F5-484E-BE2B-D44B7EA9B27D}" presName="txShp" presStyleLbl="node1" presStyleIdx="1" presStyleCnt="3" custScaleX="150376" custScaleY="95730">
        <dgm:presLayoutVars>
          <dgm:bulletEnabled val="1"/>
        </dgm:presLayoutVars>
      </dgm:prSet>
      <dgm:spPr/>
    </dgm:pt>
    <dgm:pt modelId="{4DF13F31-C2B5-46CA-B8BF-A11A21DB66FB}" type="pres">
      <dgm:prSet presAssocID="{7A864771-3643-4BD5-B9B1-505447661DBF}" presName="spacing" presStyleCnt="0"/>
      <dgm:spPr/>
    </dgm:pt>
    <dgm:pt modelId="{C7E44FA1-5FEE-4BED-A0CB-3A8F7AF173B1}" type="pres">
      <dgm:prSet presAssocID="{EA8B842B-8658-4209-A370-24E098C443C0}" presName="composite" presStyleCnt="0"/>
      <dgm:spPr/>
    </dgm:pt>
    <dgm:pt modelId="{0EA5FA51-843F-4BA7-BC82-DACF25080C5D}" type="pres">
      <dgm:prSet presAssocID="{EA8B842B-8658-4209-A370-24E098C443C0}" presName="imgShp" presStyleLbl="fgImgPlace1" presStyleIdx="2" presStyleCnt="3" custScaleX="193879" custScaleY="143856" custLinFactNeighborX="-56229" custLinFactNeighborY="505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7C0790C1-170E-49B1-899E-363DF1BF1439}" type="pres">
      <dgm:prSet presAssocID="{EA8B842B-8658-4209-A370-24E098C443C0}" presName="txShp" presStyleLbl="node1" presStyleIdx="2" presStyleCnt="3" custScaleX="150376">
        <dgm:presLayoutVars>
          <dgm:bulletEnabled val="1"/>
        </dgm:presLayoutVars>
      </dgm:prSet>
      <dgm:spPr/>
    </dgm:pt>
  </dgm:ptLst>
  <dgm:cxnLst>
    <dgm:cxn modelId="{5EDA2602-46AC-4B0E-9EB5-4AE8DE00D9C2}" type="presOf" srcId="{EA8B842B-8658-4209-A370-24E098C443C0}" destId="{7C0790C1-170E-49B1-899E-363DF1BF1439}" srcOrd="0" destOrd="0" presId="urn:microsoft.com/office/officeart/2005/8/layout/vList3#2"/>
    <dgm:cxn modelId="{BFB4BC04-3786-4478-BB87-A1146E889733}" type="presOf" srcId="{8EEF8AE9-C09B-4DFD-BFB1-D61DAE00C91F}" destId="{B00AAF1D-F9A9-404C-97B5-D781FCB76D2A}" srcOrd="0" destOrd="0" presId="urn:microsoft.com/office/officeart/2005/8/layout/vList3#2"/>
    <dgm:cxn modelId="{9B900609-C828-4601-89B3-23A6704728DC}" srcId="{521CAD22-878C-442C-ABF7-8DDC565FA058}" destId="{FFDAF3F2-53F5-484E-BE2B-D44B7EA9B27D}" srcOrd="1" destOrd="0" parTransId="{15486259-1CC5-42F7-B71A-A078497CDE7C}" sibTransId="{7A864771-3643-4BD5-B9B1-505447661DBF}"/>
    <dgm:cxn modelId="{76C01513-FCB7-4AA6-A3C6-C676F81CD64E}" srcId="{521CAD22-878C-442C-ABF7-8DDC565FA058}" destId="{8EEF8AE9-C09B-4DFD-BFB1-D61DAE00C91F}" srcOrd="0" destOrd="0" parTransId="{522E5225-2BD5-43C0-8DF2-4860CA3ABD0F}" sibTransId="{CF3A0002-C11B-4FBF-A55E-3158AE505C73}"/>
    <dgm:cxn modelId="{96C6DE2B-3C05-49A4-B89E-C04477D16A19}" type="presOf" srcId="{FFDAF3F2-53F5-484E-BE2B-D44B7EA9B27D}" destId="{70AA916F-C127-4261-91A3-7A313205E897}" srcOrd="0" destOrd="0" presId="urn:microsoft.com/office/officeart/2005/8/layout/vList3#2"/>
    <dgm:cxn modelId="{504C4448-E5A9-4ACB-9075-E9B2B764740E}" srcId="{521CAD22-878C-442C-ABF7-8DDC565FA058}" destId="{EA8B842B-8658-4209-A370-24E098C443C0}" srcOrd="2" destOrd="0" parTransId="{CA44D2B5-48C6-4864-BFD8-87F196F97ABE}" sibTransId="{1A570138-32AC-4E0A-A836-BEA893D5D937}"/>
    <dgm:cxn modelId="{EA85CD9E-0587-4E00-9FB6-56C107EADC2D}" type="presOf" srcId="{521CAD22-878C-442C-ABF7-8DDC565FA058}" destId="{07D79234-2F2A-48DA-B0C3-C01341D1FB16}" srcOrd="0" destOrd="0" presId="urn:microsoft.com/office/officeart/2005/8/layout/vList3#2"/>
    <dgm:cxn modelId="{3AF4446C-45C4-4796-A17C-1D2179EB9212}" type="presParOf" srcId="{07D79234-2F2A-48DA-B0C3-C01341D1FB16}" destId="{BF3BB4CD-3552-4261-A8B2-3351B65F84E1}" srcOrd="0" destOrd="0" presId="urn:microsoft.com/office/officeart/2005/8/layout/vList3#2"/>
    <dgm:cxn modelId="{EECE3F41-288F-48BD-83E6-721735C14FBC}" type="presParOf" srcId="{BF3BB4CD-3552-4261-A8B2-3351B65F84E1}" destId="{D984A70E-ECA2-433B-BC94-A3FFC8559789}" srcOrd="0" destOrd="0" presId="urn:microsoft.com/office/officeart/2005/8/layout/vList3#2"/>
    <dgm:cxn modelId="{D669C1E9-D3A6-43A3-99C1-3284E747EA58}" type="presParOf" srcId="{BF3BB4CD-3552-4261-A8B2-3351B65F84E1}" destId="{B00AAF1D-F9A9-404C-97B5-D781FCB76D2A}" srcOrd="1" destOrd="0" presId="urn:microsoft.com/office/officeart/2005/8/layout/vList3#2"/>
    <dgm:cxn modelId="{01D2468A-8892-4881-A38D-4C0F8B0A799D}" type="presParOf" srcId="{07D79234-2F2A-48DA-B0C3-C01341D1FB16}" destId="{E7D15C39-4587-4D24-A060-74920D8687E4}" srcOrd="1" destOrd="0" presId="urn:microsoft.com/office/officeart/2005/8/layout/vList3#2"/>
    <dgm:cxn modelId="{A4887E25-6E05-47D0-ADE8-3236EAAEE383}" type="presParOf" srcId="{07D79234-2F2A-48DA-B0C3-C01341D1FB16}" destId="{B05A9076-1C69-4305-BCB6-A9E525291A4C}" srcOrd="2" destOrd="0" presId="urn:microsoft.com/office/officeart/2005/8/layout/vList3#2"/>
    <dgm:cxn modelId="{31F2E462-4EE3-4515-AC52-BA467FA3BCC9}" type="presParOf" srcId="{B05A9076-1C69-4305-BCB6-A9E525291A4C}" destId="{8E59FCD1-7609-4667-9D60-513815266673}" srcOrd="0" destOrd="0" presId="urn:microsoft.com/office/officeart/2005/8/layout/vList3#2"/>
    <dgm:cxn modelId="{242B94BF-6510-4E70-A8E9-F78423EBD793}" type="presParOf" srcId="{B05A9076-1C69-4305-BCB6-A9E525291A4C}" destId="{70AA916F-C127-4261-91A3-7A313205E897}" srcOrd="1" destOrd="0" presId="urn:microsoft.com/office/officeart/2005/8/layout/vList3#2"/>
    <dgm:cxn modelId="{EE5E0378-E0C5-42A0-998A-AE5C87170B82}" type="presParOf" srcId="{07D79234-2F2A-48DA-B0C3-C01341D1FB16}" destId="{4DF13F31-C2B5-46CA-B8BF-A11A21DB66FB}" srcOrd="3" destOrd="0" presId="urn:microsoft.com/office/officeart/2005/8/layout/vList3#2"/>
    <dgm:cxn modelId="{73499071-B3DF-459D-BF4E-4A6122649BDE}" type="presParOf" srcId="{07D79234-2F2A-48DA-B0C3-C01341D1FB16}" destId="{C7E44FA1-5FEE-4BED-A0CB-3A8F7AF173B1}" srcOrd="4" destOrd="0" presId="urn:microsoft.com/office/officeart/2005/8/layout/vList3#2"/>
    <dgm:cxn modelId="{DED428F8-2855-406E-A5C3-5EF189AFD13B}" type="presParOf" srcId="{C7E44FA1-5FEE-4BED-A0CB-3A8F7AF173B1}" destId="{0EA5FA51-843F-4BA7-BC82-DACF25080C5D}" srcOrd="0" destOrd="0" presId="urn:microsoft.com/office/officeart/2005/8/layout/vList3#2"/>
    <dgm:cxn modelId="{0B698231-C55D-4072-8F1E-0B4CB73CEF69}" type="presParOf" srcId="{C7E44FA1-5FEE-4BED-A0CB-3A8F7AF173B1}" destId="{7C0790C1-170E-49B1-899E-363DF1BF1439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F96CAC-6432-4793-981B-964A9EAAC196}">
      <dsp:nvSpPr>
        <dsp:cNvPr id="0" name=""/>
        <dsp:cNvSpPr/>
      </dsp:nvSpPr>
      <dsp:spPr>
        <a:xfrm rot="5400000">
          <a:off x="-214714" y="219425"/>
          <a:ext cx="1431429" cy="100200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700" kern="1200" dirty="0"/>
        </a:p>
      </dsp:txBody>
      <dsp:txXfrm rot="-5400000">
        <a:off x="1" y="505710"/>
        <a:ext cx="1002000" cy="429429"/>
      </dsp:txXfrm>
    </dsp:sp>
    <dsp:sp modelId="{DB25EFA9-88B4-476C-A210-FF5D493623F2}">
      <dsp:nvSpPr>
        <dsp:cNvPr id="0" name=""/>
        <dsp:cNvSpPr/>
      </dsp:nvSpPr>
      <dsp:spPr>
        <a:xfrm rot="5400000">
          <a:off x="4320261" y="-3313550"/>
          <a:ext cx="930429" cy="7566951"/>
        </a:xfrm>
        <a:prstGeom prst="round2SameRect">
          <a:avLst/>
        </a:prstGeom>
        <a:solidFill>
          <a:schemeClr val="accent1">
            <a:lumMod val="60000"/>
            <a:lumOff val="4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ctr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b="1" kern="1200" dirty="0"/>
            <a:t>Расходы на заработную плату работникам бюджетных учреждений в соответствии с «майскими» указами Президента РФ</a:t>
          </a:r>
        </a:p>
      </dsp:txBody>
      <dsp:txXfrm rot="-5400000">
        <a:off x="1002000" y="50131"/>
        <a:ext cx="7521531" cy="839589"/>
      </dsp:txXfrm>
    </dsp:sp>
    <dsp:sp modelId="{8E4F8722-C796-4C85-AC66-9879CB662974}">
      <dsp:nvSpPr>
        <dsp:cNvPr id="0" name=""/>
        <dsp:cNvSpPr/>
      </dsp:nvSpPr>
      <dsp:spPr>
        <a:xfrm rot="5400000">
          <a:off x="-214714" y="1506210"/>
          <a:ext cx="1431429" cy="100200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700" kern="1200" dirty="0"/>
        </a:p>
      </dsp:txBody>
      <dsp:txXfrm rot="-5400000">
        <a:off x="1" y="1792495"/>
        <a:ext cx="1002000" cy="429429"/>
      </dsp:txXfrm>
    </dsp:sp>
    <dsp:sp modelId="{37F08204-E306-4454-B28E-6E17D0D321CC}">
      <dsp:nvSpPr>
        <dsp:cNvPr id="0" name=""/>
        <dsp:cNvSpPr/>
      </dsp:nvSpPr>
      <dsp:spPr>
        <a:xfrm rot="5400000">
          <a:off x="4320261" y="-2026764"/>
          <a:ext cx="930429" cy="7566951"/>
        </a:xfrm>
        <a:prstGeom prst="round2SameRect">
          <a:avLst/>
        </a:prstGeom>
        <a:solidFill>
          <a:schemeClr val="accent1">
            <a:lumMod val="60000"/>
            <a:lumOff val="4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ctr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b="1" kern="1200" dirty="0"/>
            <a:t>Заработная плата с учетом роста МРОТ с 01.01.2025 г.  22 440 руб</a:t>
          </a:r>
          <a:r>
            <a:rPr lang="ru-RU" sz="1900" kern="1200" dirty="0"/>
            <a:t>.</a:t>
          </a:r>
        </a:p>
      </dsp:txBody>
      <dsp:txXfrm rot="-5400000">
        <a:off x="1002000" y="1336917"/>
        <a:ext cx="7521531" cy="839589"/>
      </dsp:txXfrm>
    </dsp:sp>
    <dsp:sp modelId="{577808C1-5140-4BAE-AE62-C4D254C56ED1}">
      <dsp:nvSpPr>
        <dsp:cNvPr id="0" name=""/>
        <dsp:cNvSpPr/>
      </dsp:nvSpPr>
      <dsp:spPr>
        <a:xfrm rot="5400000">
          <a:off x="-214714" y="2792996"/>
          <a:ext cx="1431429" cy="100200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700" kern="1200" dirty="0"/>
        </a:p>
      </dsp:txBody>
      <dsp:txXfrm rot="-5400000">
        <a:off x="1" y="3079281"/>
        <a:ext cx="1002000" cy="429429"/>
      </dsp:txXfrm>
    </dsp:sp>
    <dsp:sp modelId="{8FF20340-5D50-40C2-854F-2BF2FEA49772}">
      <dsp:nvSpPr>
        <dsp:cNvPr id="0" name=""/>
        <dsp:cNvSpPr/>
      </dsp:nvSpPr>
      <dsp:spPr>
        <a:xfrm rot="5400000">
          <a:off x="4320261" y="-665563"/>
          <a:ext cx="930429" cy="7566951"/>
        </a:xfrm>
        <a:prstGeom prst="round2SameRect">
          <a:avLst/>
        </a:prstGeom>
        <a:solidFill>
          <a:schemeClr val="accent1">
            <a:lumMod val="60000"/>
            <a:lumOff val="4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ctr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b="1" kern="1200" dirty="0"/>
            <a:t>Заработная плата ОМС, «не указных» категорий с индексацией  окладов с 01.10.2025 на 4% </a:t>
          </a:r>
        </a:p>
      </dsp:txBody>
      <dsp:txXfrm rot="-5400000">
        <a:off x="1002000" y="2698118"/>
        <a:ext cx="7521531" cy="839589"/>
      </dsp:txXfrm>
    </dsp:sp>
    <dsp:sp modelId="{591AC865-2CE0-4815-99DD-8DF07D1C2F6D}">
      <dsp:nvSpPr>
        <dsp:cNvPr id="0" name=""/>
        <dsp:cNvSpPr/>
      </dsp:nvSpPr>
      <dsp:spPr>
        <a:xfrm rot="5400000">
          <a:off x="-214714" y="4079782"/>
          <a:ext cx="1431429" cy="1002000"/>
        </a:xfrm>
        <a:prstGeom prst="chevron">
          <a:avLst/>
        </a:prstGeom>
        <a:solidFill>
          <a:schemeClr val="accent1">
            <a:lumMod val="75000"/>
            <a:alpha val="9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 </a:t>
          </a:r>
        </a:p>
      </dsp:txBody>
      <dsp:txXfrm rot="-5400000">
        <a:off x="1" y="4366067"/>
        <a:ext cx="1002000" cy="429429"/>
      </dsp:txXfrm>
    </dsp:sp>
    <dsp:sp modelId="{41F5C61A-9EB7-44EF-8A87-3FBB5E81469B}">
      <dsp:nvSpPr>
        <dsp:cNvPr id="0" name=""/>
        <dsp:cNvSpPr/>
      </dsp:nvSpPr>
      <dsp:spPr>
        <a:xfrm rot="5400000">
          <a:off x="4320261" y="546806"/>
          <a:ext cx="930429" cy="7566951"/>
        </a:xfrm>
        <a:prstGeom prst="round2SameRect">
          <a:avLst/>
        </a:prstGeom>
        <a:solidFill>
          <a:schemeClr val="accent1">
            <a:lumMod val="60000"/>
            <a:lumOff val="4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ctr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b="1" kern="1200" dirty="0"/>
            <a:t>Расходы на оплату коммунальных  расходов услуг с учетом индексации 4 %</a:t>
          </a:r>
        </a:p>
      </dsp:txBody>
      <dsp:txXfrm rot="-5400000">
        <a:off x="1002000" y="3910487"/>
        <a:ext cx="7521531" cy="83958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57C1F8-3DF9-43B1-98E2-0E8ED8D7FAB1}">
      <dsp:nvSpPr>
        <dsp:cNvPr id="0" name=""/>
        <dsp:cNvSpPr/>
      </dsp:nvSpPr>
      <dsp:spPr>
        <a:xfrm>
          <a:off x="432051" y="492006"/>
          <a:ext cx="6022969" cy="13028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/>
            <a:t>Федеральный   бюджета 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/>
            <a:t>56,7 </a:t>
          </a:r>
          <a:r>
            <a:rPr lang="ru-RU" sz="2800" b="1" kern="1200" dirty="0" err="1"/>
            <a:t>млн.рб</a:t>
          </a:r>
          <a:endParaRPr lang="ru-RU" sz="2800" b="1" kern="1200" dirty="0"/>
        </a:p>
      </dsp:txBody>
      <dsp:txXfrm>
        <a:off x="470211" y="530166"/>
        <a:ext cx="5946649" cy="1226574"/>
      </dsp:txXfrm>
    </dsp:sp>
    <dsp:sp modelId="{306F7EF7-CDB5-4D65-81CC-5467DC61508D}">
      <dsp:nvSpPr>
        <dsp:cNvPr id="0" name=""/>
        <dsp:cNvSpPr/>
      </dsp:nvSpPr>
      <dsp:spPr>
        <a:xfrm rot="3594234">
          <a:off x="3851933" y="2540994"/>
          <a:ext cx="758943" cy="456013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900" kern="1200"/>
        </a:p>
      </dsp:txBody>
      <dsp:txXfrm>
        <a:off x="3988737" y="2632197"/>
        <a:ext cx="485335" cy="273607"/>
      </dsp:txXfrm>
    </dsp:sp>
    <dsp:sp modelId="{03FA888A-23DE-4DA2-BCFF-FCCF80C577F0}">
      <dsp:nvSpPr>
        <dsp:cNvPr id="0" name=""/>
        <dsp:cNvSpPr/>
      </dsp:nvSpPr>
      <dsp:spPr>
        <a:xfrm>
          <a:off x="3702141" y="3888441"/>
          <a:ext cx="3447772" cy="13510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b="1" kern="1200" dirty="0"/>
            <a:t>Местный бюджет </a:t>
          </a:r>
        </a:p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b="1" kern="1200" dirty="0"/>
            <a:t> 259,2 </a:t>
          </a:r>
          <a:r>
            <a:rPr lang="ru-RU" sz="2700" b="1" kern="1200" dirty="0" err="1"/>
            <a:t>млн.рб</a:t>
          </a:r>
          <a:endParaRPr lang="ru-RU" sz="2700" b="1" kern="1200" dirty="0"/>
        </a:p>
      </dsp:txBody>
      <dsp:txXfrm>
        <a:off x="3741712" y="3928012"/>
        <a:ext cx="3368630" cy="1271907"/>
      </dsp:txXfrm>
    </dsp:sp>
    <dsp:sp modelId="{5474E369-CD2B-493D-BAFD-34F6B8650F7D}">
      <dsp:nvSpPr>
        <dsp:cNvPr id="0" name=""/>
        <dsp:cNvSpPr/>
      </dsp:nvSpPr>
      <dsp:spPr>
        <a:xfrm rot="10809830">
          <a:off x="2986436" y="3090065"/>
          <a:ext cx="758943" cy="456013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900" kern="1200"/>
        </a:p>
      </dsp:txBody>
      <dsp:txXfrm rot="10800000">
        <a:off x="3123240" y="3181268"/>
        <a:ext cx="485335" cy="273607"/>
      </dsp:txXfrm>
    </dsp:sp>
    <dsp:sp modelId="{471AF9E2-C4D2-44CC-811A-50E574D2D13E}">
      <dsp:nvSpPr>
        <dsp:cNvPr id="0" name=""/>
        <dsp:cNvSpPr/>
      </dsp:nvSpPr>
      <dsp:spPr>
        <a:xfrm>
          <a:off x="-327854" y="3900470"/>
          <a:ext cx="3081320" cy="13028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/>
            <a:t>Областной бюджет  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/>
            <a:t>433,5 </a:t>
          </a:r>
          <a:r>
            <a:rPr lang="ru-RU" sz="2800" b="1" kern="1200" dirty="0" err="1"/>
            <a:t>млн.рб</a:t>
          </a:r>
          <a:endParaRPr lang="ru-RU" sz="2800" b="1" kern="1200" dirty="0"/>
        </a:p>
      </dsp:txBody>
      <dsp:txXfrm>
        <a:off x="-289694" y="3938630"/>
        <a:ext cx="3005000" cy="1226574"/>
      </dsp:txXfrm>
    </dsp:sp>
    <dsp:sp modelId="{375EAA37-DECC-4FD0-B42A-2D649E27746B}">
      <dsp:nvSpPr>
        <dsp:cNvPr id="0" name=""/>
        <dsp:cNvSpPr/>
      </dsp:nvSpPr>
      <dsp:spPr>
        <a:xfrm rot="20478033" flipH="1">
          <a:off x="2764222" y="3154065"/>
          <a:ext cx="393405" cy="345635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kern="1200"/>
        </a:p>
      </dsp:txBody>
      <dsp:txXfrm>
        <a:off x="2867912" y="3223192"/>
        <a:ext cx="186024" cy="20738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708AD2-1EB0-4553-B25F-757376DE8450}">
      <dsp:nvSpPr>
        <dsp:cNvPr id="0" name=""/>
        <dsp:cNvSpPr/>
      </dsp:nvSpPr>
      <dsp:spPr>
        <a:xfrm>
          <a:off x="0" y="0"/>
          <a:ext cx="7344816" cy="132764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solidFill>
                <a:srgbClr val="002060"/>
              </a:solidFill>
            </a:rPr>
            <a:t>СУБСИДИЯ НА ВЫПОЛНЕНИЕ МЗ (ОБ+МБ</a:t>
          </a:r>
          <a:r>
            <a:rPr lang="ru-RU" sz="2400" b="1" kern="1200">
              <a:solidFill>
                <a:srgbClr val="002060"/>
              </a:solidFill>
            </a:rPr>
            <a:t>)    </a:t>
          </a:r>
          <a:endParaRPr lang="ru-RU" sz="2400" b="1" kern="1200" dirty="0">
            <a:solidFill>
              <a:srgbClr val="002060"/>
            </a:solidFill>
          </a:endParaRPr>
        </a:p>
      </dsp:txBody>
      <dsp:txXfrm>
        <a:off x="1601727" y="0"/>
        <a:ext cx="5743088" cy="1327647"/>
      </dsp:txXfrm>
    </dsp:sp>
    <dsp:sp modelId="{0A4D0601-E471-45BA-A438-AC49BB5C8F3A}">
      <dsp:nvSpPr>
        <dsp:cNvPr id="0" name=""/>
        <dsp:cNvSpPr/>
      </dsp:nvSpPr>
      <dsp:spPr>
        <a:xfrm>
          <a:off x="132764" y="132764"/>
          <a:ext cx="1468963" cy="1062118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E22468C-B795-4C2A-A816-16DA102217C7}">
      <dsp:nvSpPr>
        <dsp:cNvPr id="0" name=""/>
        <dsp:cNvSpPr/>
      </dsp:nvSpPr>
      <dsp:spPr>
        <a:xfrm>
          <a:off x="0" y="1460412"/>
          <a:ext cx="7344816" cy="132764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b="1" kern="1200" dirty="0">
              <a:solidFill>
                <a:srgbClr val="002060"/>
              </a:solidFill>
            </a:rPr>
            <a:t>Субвенция на компенсацию родительской платы за присмотр и уход в ДОУ</a:t>
          </a:r>
          <a:r>
            <a:rPr lang="en-US" sz="2200" b="1" kern="1200" dirty="0">
              <a:solidFill>
                <a:srgbClr val="002060"/>
              </a:solidFill>
            </a:rPr>
            <a:t>(</a:t>
          </a:r>
          <a:r>
            <a:rPr lang="ru-RU" sz="2200" b="1" kern="1200" dirty="0">
              <a:solidFill>
                <a:srgbClr val="002060"/>
              </a:solidFill>
            </a:rPr>
            <a:t>ОБ)</a:t>
          </a:r>
        </a:p>
      </dsp:txBody>
      <dsp:txXfrm>
        <a:off x="1601727" y="1460412"/>
        <a:ext cx="5743088" cy="1327647"/>
      </dsp:txXfrm>
    </dsp:sp>
    <dsp:sp modelId="{3CB09AA0-6441-47B5-A1C1-253A0B7C6654}">
      <dsp:nvSpPr>
        <dsp:cNvPr id="0" name=""/>
        <dsp:cNvSpPr/>
      </dsp:nvSpPr>
      <dsp:spPr>
        <a:xfrm>
          <a:off x="132764" y="1593177"/>
          <a:ext cx="1468963" cy="1062118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9C582F6-ACD0-4406-B0C3-A5F138E82ACB}">
      <dsp:nvSpPr>
        <dsp:cNvPr id="0" name=""/>
        <dsp:cNvSpPr/>
      </dsp:nvSpPr>
      <dsp:spPr>
        <a:xfrm>
          <a:off x="0" y="2920824"/>
          <a:ext cx="7344816" cy="132764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b="1" kern="1200" dirty="0">
              <a:solidFill>
                <a:srgbClr val="002060"/>
              </a:solidFill>
            </a:rPr>
            <a:t>МЕРЫ СОЦ.ПОДДЕРЖКИ ПЕДАГОГАМ НА СЕЛЕ (МБ+ОБ)</a:t>
          </a:r>
        </a:p>
      </dsp:txBody>
      <dsp:txXfrm>
        <a:off x="1601727" y="2920824"/>
        <a:ext cx="5743088" cy="1327647"/>
      </dsp:txXfrm>
    </dsp:sp>
    <dsp:sp modelId="{FD925475-F5CA-4BFC-BCDF-D08BB917956E}">
      <dsp:nvSpPr>
        <dsp:cNvPr id="0" name=""/>
        <dsp:cNvSpPr/>
      </dsp:nvSpPr>
      <dsp:spPr>
        <a:xfrm>
          <a:off x="132764" y="3053589"/>
          <a:ext cx="1468963" cy="1062118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107AF8-A992-4250-ADC9-6B39A55DDAD5}">
      <dsp:nvSpPr>
        <dsp:cNvPr id="0" name=""/>
        <dsp:cNvSpPr/>
      </dsp:nvSpPr>
      <dsp:spPr>
        <a:xfrm rot="5400000">
          <a:off x="-126255" y="131059"/>
          <a:ext cx="841702" cy="589191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 dirty="0"/>
        </a:p>
      </dsp:txBody>
      <dsp:txXfrm rot="-5400000">
        <a:off x="1" y="299400"/>
        <a:ext cx="589191" cy="252511"/>
      </dsp:txXfrm>
    </dsp:sp>
    <dsp:sp modelId="{4492C7BA-47FE-4DB8-B546-49972E785367}">
      <dsp:nvSpPr>
        <dsp:cNvPr id="0" name=""/>
        <dsp:cNvSpPr/>
      </dsp:nvSpPr>
      <dsp:spPr>
        <a:xfrm rot="5400000">
          <a:off x="4593042" y="-3999046"/>
          <a:ext cx="547106" cy="8554808"/>
        </a:xfrm>
        <a:prstGeom prst="round2SameRect">
          <a:avLst/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400" kern="1200" dirty="0"/>
            <a:t>первичный воинский учет 2030,0 </a:t>
          </a:r>
          <a:r>
            <a:rPr lang="ru-RU" sz="2400" kern="1200" dirty="0" err="1"/>
            <a:t>тыс.руб</a:t>
          </a:r>
          <a:endParaRPr lang="ru-RU" sz="2400" kern="1200" dirty="0"/>
        </a:p>
      </dsp:txBody>
      <dsp:txXfrm rot="-5400000">
        <a:off x="589191" y="31513"/>
        <a:ext cx="8528100" cy="493690"/>
      </dsp:txXfrm>
    </dsp:sp>
    <dsp:sp modelId="{839FADF0-A67A-4513-B837-CC730334CEAA}">
      <dsp:nvSpPr>
        <dsp:cNvPr id="0" name=""/>
        <dsp:cNvSpPr/>
      </dsp:nvSpPr>
      <dsp:spPr>
        <a:xfrm rot="5400000">
          <a:off x="-126255" y="889274"/>
          <a:ext cx="841702" cy="589191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 dirty="0"/>
        </a:p>
      </dsp:txBody>
      <dsp:txXfrm rot="-5400000">
        <a:off x="1" y="1057615"/>
        <a:ext cx="589191" cy="252511"/>
      </dsp:txXfrm>
    </dsp:sp>
    <dsp:sp modelId="{0BC72053-C38C-4208-9E43-F1F17F8A1F0E}">
      <dsp:nvSpPr>
        <dsp:cNvPr id="0" name=""/>
        <dsp:cNvSpPr/>
      </dsp:nvSpPr>
      <dsp:spPr>
        <a:xfrm rot="5400000">
          <a:off x="4593042" y="-3240831"/>
          <a:ext cx="547106" cy="8554808"/>
        </a:xfrm>
        <a:prstGeom prst="round2SameRect">
          <a:avLst/>
        </a:prstGeom>
        <a:solidFill>
          <a:schemeClr val="bg1">
            <a:lumMod val="65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300" kern="1200" dirty="0"/>
            <a:t>составление списков кандидатов в присяжные заседатели         6,1 </a:t>
          </a:r>
          <a:r>
            <a:rPr lang="ru-RU" sz="2300" kern="1200" dirty="0" err="1"/>
            <a:t>тыс.руб</a:t>
          </a:r>
          <a:endParaRPr lang="ru-RU" sz="2300" kern="1200" dirty="0"/>
        </a:p>
      </dsp:txBody>
      <dsp:txXfrm rot="-5400000">
        <a:off x="589191" y="789728"/>
        <a:ext cx="8528100" cy="493690"/>
      </dsp:txXfrm>
    </dsp:sp>
    <dsp:sp modelId="{258208CA-C189-4A37-BBEA-ED211D24B48C}">
      <dsp:nvSpPr>
        <dsp:cNvPr id="0" name=""/>
        <dsp:cNvSpPr/>
      </dsp:nvSpPr>
      <dsp:spPr>
        <a:xfrm rot="5400000">
          <a:off x="-126255" y="1647489"/>
          <a:ext cx="841702" cy="589191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 dirty="0"/>
        </a:p>
      </dsp:txBody>
      <dsp:txXfrm rot="-5400000">
        <a:off x="1" y="1815830"/>
        <a:ext cx="589191" cy="252511"/>
      </dsp:txXfrm>
    </dsp:sp>
    <dsp:sp modelId="{1EE87EA2-D154-453D-BA38-0C204003E06A}">
      <dsp:nvSpPr>
        <dsp:cNvPr id="0" name=""/>
        <dsp:cNvSpPr/>
      </dsp:nvSpPr>
      <dsp:spPr>
        <a:xfrm rot="5400000">
          <a:off x="4593042" y="-2482616"/>
          <a:ext cx="547106" cy="8554808"/>
        </a:xfrm>
        <a:prstGeom prst="round2SameRect">
          <a:avLst/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/>
            <a:t>регистрация и учет граждан ,имеющих право на получение жилищных субсидий в связи с переселением из РКС 7,0 </a:t>
          </a:r>
          <a:r>
            <a:rPr lang="ru-RU" sz="2000" kern="1200" dirty="0" err="1"/>
            <a:t>т.р</a:t>
          </a:r>
          <a:endParaRPr lang="ru-RU" sz="2000" kern="1200" dirty="0"/>
        </a:p>
      </dsp:txBody>
      <dsp:txXfrm rot="-5400000">
        <a:off x="589191" y="1547943"/>
        <a:ext cx="8528100" cy="493690"/>
      </dsp:txXfrm>
    </dsp:sp>
    <dsp:sp modelId="{0E160656-495B-4C68-B5EC-169E9C286E2A}">
      <dsp:nvSpPr>
        <dsp:cNvPr id="0" name=""/>
        <dsp:cNvSpPr/>
      </dsp:nvSpPr>
      <dsp:spPr>
        <a:xfrm rot="5400000">
          <a:off x="-126255" y="2405704"/>
          <a:ext cx="841702" cy="589191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 dirty="0"/>
        </a:p>
      </dsp:txBody>
      <dsp:txXfrm rot="-5400000">
        <a:off x="1" y="2574045"/>
        <a:ext cx="589191" cy="252511"/>
      </dsp:txXfrm>
    </dsp:sp>
    <dsp:sp modelId="{B3543016-C365-4504-AD43-6E42504E84B7}">
      <dsp:nvSpPr>
        <dsp:cNvPr id="0" name=""/>
        <dsp:cNvSpPr/>
      </dsp:nvSpPr>
      <dsp:spPr>
        <a:xfrm rot="5400000">
          <a:off x="4593042" y="-1724402"/>
          <a:ext cx="547106" cy="8554808"/>
        </a:xfrm>
        <a:prstGeom prst="round2SameRect">
          <a:avLst/>
        </a:prstGeom>
        <a:solidFill>
          <a:schemeClr val="bg1">
            <a:lumMod val="65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/>
            <a:t>государственные полномочия по выплате вознаграждений  профессиональным опекунам 211,5 </a:t>
          </a:r>
          <a:r>
            <a:rPr lang="ru-RU" sz="2000" kern="1200" dirty="0" err="1"/>
            <a:t>тыс.руб</a:t>
          </a:r>
          <a:endParaRPr lang="ru-RU" sz="2000" kern="1200" dirty="0"/>
        </a:p>
      </dsp:txBody>
      <dsp:txXfrm rot="-5400000">
        <a:off x="589191" y="2306157"/>
        <a:ext cx="8528100" cy="493690"/>
      </dsp:txXfrm>
    </dsp:sp>
    <dsp:sp modelId="{A05290F6-B2B8-4302-83B9-07D462073FDA}">
      <dsp:nvSpPr>
        <dsp:cNvPr id="0" name=""/>
        <dsp:cNvSpPr/>
      </dsp:nvSpPr>
      <dsp:spPr>
        <a:xfrm rot="5400000">
          <a:off x="-126255" y="3163918"/>
          <a:ext cx="841702" cy="589191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 dirty="0"/>
        </a:p>
      </dsp:txBody>
      <dsp:txXfrm rot="-5400000">
        <a:off x="1" y="3332259"/>
        <a:ext cx="589191" cy="252511"/>
      </dsp:txXfrm>
    </dsp:sp>
    <dsp:sp modelId="{583A3645-011D-4F88-A97F-D47AB1093030}">
      <dsp:nvSpPr>
        <dsp:cNvPr id="0" name=""/>
        <dsp:cNvSpPr/>
      </dsp:nvSpPr>
      <dsp:spPr>
        <a:xfrm rot="5400000">
          <a:off x="4593042" y="-966187"/>
          <a:ext cx="547106" cy="8554808"/>
        </a:xfrm>
        <a:prstGeom prst="round2SameRect">
          <a:avLst/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300" kern="1200" dirty="0"/>
            <a:t>создание муниципальных КДН 1821,1 </a:t>
          </a:r>
          <a:r>
            <a:rPr lang="ru-RU" sz="2300" kern="1200" dirty="0" err="1"/>
            <a:t>тыс.руб</a:t>
          </a:r>
          <a:endParaRPr lang="ru-RU" sz="2300" kern="1200" dirty="0"/>
        </a:p>
      </dsp:txBody>
      <dsp:txXfrm rot="-5400000">
        <a:off x="589191" y="3064372"/>
        <a:ext cx="8528100" cy="493690"/>
      </dsp:txXfrm>
    </dsp:sp>
    <dsp:sp modelId="{37016A94-0A4B-400F-8324-B98B2BAC5940}">
      <dsp:nvSpPr>
        <dsp:cNvPr id="0" name=""/>
        <dsp:cNvSpPr/>
      </dsp:nvSpPr>
      <dsp:spPr>
        <a:xfrm rot="5400000">
          <a:off x="-126255" y="3922133"/>
          <a:ext cx="841702" cy="589191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 dirty="0"/>
        </a:p>
      </dsp:txBody>
      <dsp:txXfrm rot="-5400000">
        <a:off x="1" y="4090474"/>
        <a:ext cx="589191" cy="252511"/>
      </dsp:txXfrm>
    </dsp:sp>
    <dsp:sp modelId="{BEFDF315-BCF6-49F5-A411-3E6C19F0BAEB}">
      <dsp:nvSpPr>
        <dsp:cNvPr id="0" name=""/>
        <dsp:cNvSpPr/>
      </dsp:nvSpPr>
      <dsp:spPr>
        <a:xfrm rot="5400000">
          <a:off x="4593042" y="-207972"/>
          <a:ext cx="547106" cy="8554808"/>
        </a:xfrm>
        <a:prstGeom prst="round2SameRect">
          <a:avLst/>
        </a:prstGeom>
        <a:solidFill>
          <a:schemeClr val="bg1">
            <a:lumMod val="65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300" kern="1200" dirty="0"/>
            <a:t>организация и осуществление деятельности по опеке и попечительству  4097,4 </a:t>
          </a:r>
          <a:r>
            <a:rPr lang="ru-RU" sz="2300" kern="1200" dirty="0" err="1"/>
            <a:t>тыс.руб</a:t>
          </a:r>
          <a:endParaRPr lang="ru-RU" sz="2300" kern="1200" dirty="0"/>
        </a:p>
      </dsp:txBody>
      <dsp:txXfrm rot="-5400000">
        <a:off x="589191" y="3822587"/>
        <a:ext cx="8528100" cy="493690"/>
      </dsp:txXfrm>
    </dsp:sp>
    <dsp:sp modelId="{838B7D73-94F1-4AFC-AF09-95AF9643CE13}">
      <dsp:nvSpPr>
        <dsp:cNvPr id="0" name=""/>
        <dsp:cNvSpPr/>
      </dsp:nvSpPr>
      <dsp:spPr>
        <a:xfrm rot="5400000">
          <a:off x="-126255" y="4680348"/>
          <a:ext cx="841702" cy="589191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 dirty="0"/>
        </a:p>
      </dsp:txBody>
      <dsp:txXfrm rot="-5400000">
        <a:off x="1" y="4848689"/>
        <a:ext cx="589191" cy="252511"/>
      </dsp:txXfrm>
    </dsp:sp>
    <dsp:sp modelId="{887D79E3-01AE-4FA9-9565-7C9C9ED846DE}">
      <dsp:nvSpPr>
        <dsp:cNvPr id="0" name=""/>
        <dsp:cNvSpPr/>
      </dsp:nvSpPr>
      <dsp:spPr>
        <a:xfrm rot="5400000">
          <a:off x="4593042" y="550242"/>
          <a:ext cx="547106" cy="8554808"/>
        </a:xfrm>
        <a:prstGeom prst="round2SameRect">
          <a:avLst/>
        </a:prstGeom>
        <a:solidFill>
          <a:schemeClr val="bg1">
            <a:lumMod val="85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/>
            <a:t>полномочия в сфере  административных правонарушений 1015,5 </a:t>
          </a:r>
          <a:r>
            <a:rPr lang="ru-RU" sz="2000" kern="1200" dirty="0" err="1"/>
            <a:t>тыс.руб</a:t>
          </a:r>
          <a:r>
            <a:rPr lang="ru-RU" sz="2000" kern="1200" dirty="0"/>
            <a:t>  </a:t>
          </a:r>
        </a:p>
      </dsp:txBody>
      <dsp:txXfrm rot="-5400000">
        <a:off x="589191" y="4580801"/>
        <a:ext cx="8528100" cy="49369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01FC0A-E57A-4A89-BB05-5715EDEA8691}">
      <dsp:nvSpPr>
        <dsp:cNvPr id="0" name=""/>
        <dsp:cNvSpPr/>
      </dsp:nvSpPr>
      <dsp:spPr>
        <a:xfrm>
          <a:off x="0" y="0"/>
          <a:ext cx="8640960" cy="12684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ПРИОБРЕТЕНИЕ ОБЪЕКТОВ НЕДВИЖМОГО ИМУЩЕСТВА</a:t>
          </a:r>
        </a:p>
      </dsp:txBody>
      <dsp:txXfrm>
        <a:off x="1855032" y="0"/>
        <a:ext cx="6785927" cy="1268402"/>
      </dsp:txXfrm>
    </dsp:sp>
    <dsp:sp modelId="{9623A8E9-FDC7-483B-A72B-4A54E95B4DCF}">
      <dsp:nvSpPr>
        <dsp:cNvPr id="0" name=""/>
        <dsp:cNvSpPr/>
      </dsp:nvSpPr>
      <dsp:spPr>
        <a:xfrm>
          <a:off x="126840" y="126840"/>
          <a:ext cx="1728192" cy="1014722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C38BB46-A19E-4404-A56F-56AE753CE767}">
      <dsp:nvSpPr>
        <dsp:cNvPr id="0" name=""/>
        <dsp:cNvSpPr/>
      </dsp:nvSpPr>
      <dsp:spPr>
        <a:xfrm>
          <a:off x="0" y="1395242"/>
          <a:ext cx="8640960" cy="12684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Содержание имущества, находящегося в муниципальной собственности ,</a:t>
          </a:r>
          <a:r>
            <a:rPr lang="ru-RU" sz="2000" kern="1200"/>
            <a:t>уплата имущ.налогов</a:t>
          </a:r>
          <a:endParaRPr lang="ru-RU" sz="2000" kern="1200" dirty="0"/>
        </a:p>
      </dsp:txBody>
      <dsp:txXfrm>
        <a:off x="1855032" y="1395242"/>
        <a:ext cx="6785927" cy="1268402"/>
      </dsp:txXfrm>
    </dsp:sp>
    <dsp:sp modelId="{699BB5D1-25F0-4170-B8F2-18EFAD1900EA}">
      <dsp:nvSpPr>
        <dsp:cNvPr id="0" name=""/>
        <dsp:cNvSpPr/>
      </dsp:nvSpPr>
      <dsp:spPr>
        <a:xfrm>
          <a:off x="136915" y="1474959"/>
          <a:ext cx="1728192" cy="1014722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0AAF1D-F9A9-404C-97B5-D781FCB76D2A}">
      <dsp:nvSpPr>
        <dsp:cNvPr id="0" name=""/>
        <dsp:cNvSpPr/>
      </dsp:nvSpPr>
      <dsp:spPr>
        <a:xfrm rot="10800000">
          <a:off x="-1" y="182625"/>
          <a:ext cx="8820475" cy="88106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24369" tIns="91440" rIns="170688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           </a:t>
          </a:r>
          <a:r>
            <a:rPr lang="ru-RU" sz="2400" b="1" kern="1200" dirty="0"/>
            <a:t>Оценка недвижимого имущества и годовой 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арендной платы 700,0 </a:t>
          </a:r>
          <a:r>
            <a:rPr lang="ru-RU" sz="2400" b="1" kern="1200" dirty="0" err="1"/>
            <a:t>тыс.руб</a:t>
          </a:r>
          <a:endParaRPr lang="ru-RU" sz="2400" b="1" kern="1200" dirty="0"/>
        </a:p>
      </dsp:txBody>
      <dsp:txXfrm rot="10800000">
        <a:off x="220266" y="182625"/>
        <a:ext cx="8600208" cy="881068"/>
      </dsp:txXfrm>
    </dsp:sp>
    <dsp:sp modelId="{D984A70E-ECA2-433B-BC94-A3FFC8559789}">
      <dsp:nvSpPr>
        <dsp:cNvPr id="0" name=""/>
        <dsp:cNvSpPr/>
      </dsp:nvSpPr>
      <dsp:spPr>
        <a:xfrm>
          <a:off x="10304" y="54753"/>
          <a:ext cx="1936313" cy="124382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70AA916F-C127-4261-91A3-7A313205E897}">
      <dsp:nvSpPr>
        <dsp:cNvPr id="0" name=""/>
        <dsp:cNvSpPr/>
      </dsp:nvSpPr>
      <dsp:spPr>
        <a:xfrm rot="10800000">
          <a:off x="-1" y="1701334"/>
          <a:ext cx="8820475" cy="921256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24369" tIns="106680" rIns="199136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/>
            <a:t>         Обеспечение деятельности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/>
            <a:t>          МБУ «ППБ»-4 000,0 </a:t>
          </a:r>
          <a:r>
            <a:rPr lang="ru-RU" sz="2800" b="1" kern="1200" dirty="0" err="1"/>
            <a:t>тыс.руб</a:t>
          </a:r>
          <a:endParaRPr lang="ru-RU" sz="2800" b="1" kern="1200" dirty="0"/>
        </a:p>
      </dsp:txBody>
      <dsp:txXfrm rot="10800000">
        <a:off x="230313" y="1701334"/>
        <a:ext cx="8590161" cy="921256"/>
      </dsp:txXfrm>
    </dsp:sp>
    <dsp:sp modelId="{8E59FCD1-7609-4667-9D60-513815266673}">
      <dsp:nvSpPr>
        <dsp:cNvPr id="0" name=""/>
        <dsp:cNvSpPr/>
      </dsp:nvSpPr>
      <dsp:spPr>
        <a:xfrm>
          <a:off x="51136" y="1563492"/>
          <a:ext cx="1809302" cy="1259243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7C0790C1-170E-49B1-899E-363DF1BF1439}">
      <dsp:nvSpPr>
        <dsp:cNvPr id="0" name=""/>
        <dsp:cNvSpPr/>
      </dsp:nvSpPr>
      <dsp:spPr>
        <a:xfrm rot="10800000">
          <a:off x="-1" y="3289876"/>
          <a:ext cx="8820475" cy="96234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24369" tIns="91440" rIns="170688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                </a:t>
          </a:r>
          <a:r>
            <a:rPr lang="ru-RU" sz="2500" b="1" kern="1200" dirty="0"/>
            <a:t>На исполнение обязательств округа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b="1" kern="1200" dirty="0"/>
            <a:t> -   4 700,0 </a:t>
          </a:r>
          <a:r>
            <a:rPr lang="ru-RU" sz="2500" b="1" kern="1200" dirty="0" err="1"/>
            <a:t>тыс.руб</a:t>
          </a:r>
          <a:endParaRPr lang="ru-RU" sz="2500" b="1" kern="1200" dirty="0"/>
        </a:p>
      </dsp:txBody>
      <dsp:txXfrm rot="10800000">
        <a:off x="240586" y="3289876"/>
        <a:ext cx="8579888" cy="962348"/>
      </dsp:txXfrm>
    </dsp:sp>
    <dsp:sp modelId="{0EA5FA51-843F-4BA7-BC82-DACF25080C5D}">
      <dsp:nvSpPr>
        <dsp:cNvPr id="0" name=""/>
        <dsp:cNvSpPr/>
      </dsp:nvSpPr>
      <dsp:spPr>
        <a:xfrm>
          <a:off x="3413" y="3080099"/>
          <a:ext cx="1865792" cy="1384396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0.2069</cdr:x>
      <cdr:y>0.30766</cdr:y>
    </cdr:from>
    <cdr:to>
      <cdr:x>0.32759</cdr:x>
      <cdr:y>0.45998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728193" y="1599940"/>
          <a:ext cx="1008112" cy="7921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400" b="1" dirty="0">
              <a:solidFill>
                <a:schemeClr val="bg1"/>
              </a:solidFill>
            </a:rPr>
            <a:t>897 </a:t>
          </a:r>
        </a:p>
        <a:p xmlns:a="http://schemas.openxmlformats.org/drawingml/2006/main">
          <a:pPr algn="ctr"/>
          <a:r>
            <a:rPr lang="ru-RU" sz="1800" b="1" dirty="0">
              <a:solidFill>
                <a:schemeClr val="bg1"/>
              </a:solidFill>
            </a:rPr>
            <a:t>млн.руб.</a:t>
          </a:r>
        </a:p>
      </cdr:txBody>
    </cdr:sp>
  </cdr:relSizeAnchor>
  <cdr:relSizeAnchor xmlns:cdr="http://schemas.openxmlformats.org/drawingml/2006/chartDrawing">
    <cdr:from>
      <cdr:x>0.47414</cdr:x>
      <cdr:y>0.30766</cdr:y>
    </cdr:from>
    <cdr:to>
      <cdr:x>0.60345</cdr:x>
      <cdr:y>0.52504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960440" y="1599940"/>
          <a:ext cx="1080120" cy="11304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400" b="1" dirty="0">
              <a:solidFill>
                <a:schemeClr val="bg1"/>
              </a:solidFill>
            </a:rPr>
            <a:t>  899  </a:t>
          </a:r>
        </a:p>
        <a:p xmlns:a="http://schemas.openxmlformats.org/drawingml/2006/main">
          <a:r>
            <a:rPr lang="ru-RU" sz="1800" b="1" dirty="0">
              <a:solidFill>
                <a:schemeClr val="bg1"/>
              </a:solidFill>
            </a:rPr>
            <a:t>млн.руб.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0.07231</cdr:x>
      <cdr:y>0.02309</cdr:y>
    </cdr:from>
    <cdr:to>
      <cdr:x>0.60178</cdr:x>
      <cdr:y>0.15632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661245" y="144020"/>
          <a:ext cx="4841390" cy="83099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lIns="91440" tIns="45720" rIns="91440" bIns="4572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rPr>
            <a:t>1 </a:t>
          </a:r>
          <a:r>
            <a:rPr lang="en-US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rPr>
            <a:t>1</a:t>
          </a:r>
          <a:r>
            <a: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rPr>
            <a:t>70 197 </a:t>
          </a:r>
          <a:r>
            <a:rPr lang="ru-RU" sz="4800" b="1" dirty="0" err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rPr>
            <a:t>тыс.руб</a:t>
          </a:r>
          <a:endParaRPr lang="ru-RU" sz="4800" b="1" cap="none" spc="50" dirty="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accent1">
                <a:tint val="3000"/>
                <a:alpha val="95000"/>
              </a:schemeClr>
            </a:solidFill>
            <a:effectLst>
              <a:innerShdw blurRad="50900" dist="38500" dir="13500000">
                <a:srgbClr val="000000">
                  <a:alpha val="60000"/>
                </a:srgbClr>
              </a:innerShdw>
            </a:effectLst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0DDAA-22FA-43C7-AECE-4995B0BD4129}" type="datetimeFigureOut">
              <a:rPr lang="ru-RU" smtClean="0"/>
              <a:pPr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046C4-BDF8-4763-99BC-BCAE1A9F9C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0DDAA-22FA-43C7-AECE-4995B0BD4129}" type="datetimeFigureOut">
              <a:rPr lang="ru-RU" smtClean="0"/>
              <a:pPr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046C4-BDF8-4763-99BC-BCAE1A9F9C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0DDAA-22FA-43C7-AECE-4995B0BD4129}" type="datetimeFigureOut">
              <a:rPr lang="ru-RU" smtClean="0"/>
              <a:pPr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046C4-BDF8-4763-99BC-BCAE1A9F9C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0DDAA-22FA-43C7-AECE-4995B0BD4129}" type="datetimeFigureOut">
              <a:rPr lang="ru-RU" smtClean="0"/>
              <a:pPr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046C4-BDF8-4763-99BC-BCAE1A9F9C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0DDAA-22FA-43C7-AECE-4995B0BD4129}" type="datetimeFigureOut">
              <a:rPr lang="ru-RU" smtClean="0"/>
              <a:pPr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046C4-BDF8-4763-99BC-BCAE1A9F9C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0DDAA-22FA-43C7-AECE-4995B0BD4129}" type="datetimeFigureOut">
              <a:rPr lang="ru-RU" smtClean="0"/>
              <a:pPr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046C4-BDF8-4763-99BC-BCAE1A9F9C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0DDAA-22FA-43C7-AECE-4995B0BD4129}" type="datetimeFigureOut">
              <a:rPr lang="ru-RU" smtClean="0"/>
              <a:pPr/>
              <a:t>24.12.2024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046C4-BDF8-4763-99BC-BCAE1A9F9C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0DDAA-22FA-43C7-AECE-4995B0BD4129}" type="datetimeFigureOut">
              <a:rPr lang="ru-RU" smtClean="0"/>
              <a:pPr/>
              <a:t>24.12.2024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046C4-BDF8-4763-99BC-BCAE1A9F9C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0DDAA-22FA-43C7-AECE-4995B0BD4129}" type="datetimeFigureOut">
              <a:rPr lang="ru-RU" smtClean="0"/>
              <a:pPr/>
              <a:t>24.12.2024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046C4-BDF8-4763-99BC-BCAE1A9F9C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0DDAA-22FA-43C7-AECE-4995B0BD4129}" type="datetimeFigureOut">
              <a:rPr lang="ru-RU" smtClean="0"/>
              <a:pPr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046C4-BDF8-4763-99BC-BCAE1A9F9C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0DDAA-22FA-43C7-AECE-4995B0BD4129}" type="datetimeFigureOut">
              <a:rPr lang="ru-RU" smtClean="0"/>
              <a:pPr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046C4-BDF8-4763-99BC-BCAE1A9F9C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50DDAA-22FA-43C7-AECE-4995B0BD4129}" type="datetimeFigureOut">
              <a:rPr lang="ru-RU" smtClean="0"/>
              <a:pPr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C046C4-BDF8-4763-99BC-BCAE1A9F9C6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9.jpe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4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43.jpe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39552" y="476672"/>
            <a:ext cx="8064895" cy="33855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БЮДЖЕТ</a:t>
            </a:r>
          </a:p>
          <a:p>
            <a:pPr algn="ctr"/>
            <a:r>
              <a:rPr lang="ru-RU" sz="4400" b="1" cap="none" spc="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Каргопольского</a:t>
            </a:r>
            <a:r>
              <a:rPr lang="ru-RU" sz="4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муниципального округа </a:t>
            </a:r>
          </a:p>
          <a:p>
            <a:pPr algn="ctr"/>
            <a:r>
              <a:rPr lang="ru-RU" sz="3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Архангельской области на 2025 год</a:t>
            </a:r>
          </a:p>
          <a:p>
            <a:pPr algn="ctr"/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 плановый период 2026 и 2027 гг.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8" name="Picture 4" descr="https://www.neyapar.net/wp-content/uploads/2016/02/veri-analiz-uzman%C4%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61048"/>
            <a:ext cx="9144000" cy="29969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-23882" y="188641"/>
            <a:ext cx="9167882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800" b="1" cap="all" spc="0" dirty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 «ОБЕСПЕЧЕНИЕ ОБЩЕСТВЕННОГО ПОРЯДКА И </a:t>
            </a:r>
          </a:p>
          <a:p>
            <a:pPr algn="ctr"/>
            <a:r>
              <a:rPr lang="ru-RU" sz="2800" b="1" cap="all" spc="0" dirty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ПРОФИЛАКТИКА</a:t>
            </a:r>
          </a:p>
          <a:p>
            <a:pPr algn="ctr"/>
            <a:r>
              <a:rPr lang="ru-RU" sz="2800" b="1" cap="all" spc="0" dirty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ПРЕСТУПНОСТИ  на территории  КМО АО </a:t>
            </a:r>
          </a:p>
          <a:p>
            <a:pPr algn="ctr"/>
            <a:r>
              <a:rPr lang="ru-RU" sz="2800" b="1" cap="all" spc="0" dirty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 2025-2028 годы»</a:t>
            </a:r>
          </a:p>
          <a:p>
            <a:pPr algn="ctr"/>
            <a:endParaRPr lang="ru-RU" sz="28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3314" name="Picture 2" descr="https://avatars.mds.yandex.net/get-zen_doc/1921148/pub_5e29f0cd3f548700aee7fe62_5e2c2f50bd639600b2099c13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5013176"/>
            <a:ext cx="4283968" cy="1844824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858786"/>
              </p:ext>
            </p:extLst>
          </p:nvPr>
        </p:nvGraphicFramePr>
        <p:xfrm>
          <a:off x="179512" y="1988840"/>
          <a:ext cx="8784976" cy="31106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95751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Муниципальная подпрограмма 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/>
                        <a:t>Плановые значения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/>
                        <a:t>2024</a:t>
                      </a:r>
                      <a:r>
                        <a:rPr lang="ru-RU" sz="1600" baseline="0" dirty="0"/>
                        <a:t> г.</a:t>
                      </a:r>
                      <a:endParaRPr lang="ru-RU" sz="1600" dirty="0"/>
                    </a:p>
                    <a:p>
                      <a:pPr algn="ctr"/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/>
                        <a:t>Проект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/>
                        <a:t>бюджета 2025 г</a:t>
                      </a:r>
                    </a:p>
                    <a:p>
                      <a:pPr algn="ctr"/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/>
                        <a:t>Отклон</a:t>
                      </a:r>
                      <a:r>
                        <a:rPr lang="ru-RU" sz="1600" dirty="0"/>
                        <a:t>.</a:t>
                      </a:r>
                    </a:p>
                    <a:p>
                      <a:pPr algn="ctr"/>
                      <a:r>
                        <a:rPr lang="ru-RU" sz="1600" dirty="0"/>
                        <a:t> (-/+)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335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МПП «Профилактика</a:t>
                      </a:r>
                      <a:r>
                        <a:rPr lang="ru-RU" sz="1600" b="1" baseline="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преступлений и иных правонарушений на территории КМО на 2021-2024 </a:t>
                      </a:r>
                      <a:r>
                        <a:rPr lang="ru-RU" sz="1600" b="1" baseline="0" dirty="0" err="1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гг</a:t>
                      </a:r>
                      <a:r>
                        <a:rPr lang="ru-RU" sz="1600" b="1" baseline="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»</a:t>
                      </a:r>
                    </a:p>
                    <a:p>
                      <a:pPr algn="ctr"/>
                      <a:r>
                        <a:rPr lang="ru-RU" sz="1600" b="1" baseline="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(</a:t>
                      </a:r>
                      <a:r>
                        <a:rPr lang="ru-RU" sz="1600" b="1" baseline="0" dirty="0" err="1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ДПД,установка</a:t>
                      </a:r>
                      <a:r>
                        <a:rPr lang="ru-RU" sz="1600" b="1" baseline="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ограждений в ОУ, электронные замки на входные группы ОУ, установка камеры видеонаблюдения на городском </a:t>
                      </a:r>
                      <a:r>
                        <a:rPr lang="ru-RU" sz="1600" b="1" baseline="0" dirty="0" err="1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стадионе,мероприятия</a:t>
                      </a:r>
                      <a:r>
                        <a:rPr lang="ru-RU" sz="1600" b="1" baseline="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)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18,5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-18,5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3225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МПП «Профилактика</a:t>
                      </a:r>
                      <a:r>
                        <a:rPr lang="ru-RU" sz="1600" b="1" baseline="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безнадзорности и правонарушений несовершеннолетних на территории КМО на 2021-2024 </a:t>
                      </a:r>
                      <a:r>
                        <a:rPr lang="ru-RU" sz="1600" b="1" baseline="0" dirty="0" err="1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гг</a:t>
                      </a:r>
                      <a:r>
                        <a:rPr lang="ru-RU" sz="1600" b="1" baseline="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»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15,0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+5,0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7164288" y="1484784"/>
            <a:ext cx="174445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(</a:t>
            </a:r>
            <a:r>
              <a:rPr lang="ru-RU" sz="24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</a:t>
            </a:r>
            <a:r>
              <a:rPr lang="ru-RU" sz="2400" b="1" cap="none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ыс.руб</a:t>
            </a:r>
            <a:r>
              <a:rPr lang="ru-RU" sz="24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27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4" descr="https://e7.pngegg.com/pngimages/459/461/png-clipart-paver-asphalt-concrete-pavement-road-surface-pavement-miscellaneous-angl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869160"/>
            <a:ext cx="9144000" cy="192859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95536" y="260648"/>
            <a:ext cx="8568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 «развитие транспортной системы  </a:t>
            </a:r>
          </a:p>
          <a:p>
            <a:pPr algn="ctr"/>
            <a:r>
              <a:rPr lang="ru-RU" sz="28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каргопольского муниципального округа  АО на 2021-2025 годы»</a:t>
            </a:r>
            <a:endParaRPr lang="ru-RU" sz="2800" dirty="0">
              <a:solidFill>
                <a:schemeClr val="tx2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1787255"/>
              </p:ext>
            </p:extLst>
          </p:nvPr>
        </p:nvGraphicFramePr>
        <p:xfrm>
          <a:off x="179511" y="1628800"/>
          <a:ext cx="8784977" cy="31096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08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3454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Муниципальная подпрограмма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/>
                        <a:t>Плановые значения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/>
                        <a:t>2024 г.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/>
                        <a:t>Проект бюджета 2025  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err="1"/>
                        <a:t>Отклон</a:t>
                      </a:r>
                      <a:r>
                        <a:rPr lang="ru-RU" sz="1800" dirty="0"/>
                        <a:t>.</a:t>
                      </a:r>
                    </a:p>
                    <a:p>
                      <a:pPr algn="ctr"/>
                      <a:r>
                        <a:rPr lang="ru-RU" sz="1800" dirty="0"/>
                        <a:t> (-/+)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2770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Деятельность </a:t>
                      </a:r>
                      <a:r>
                        <a:rPr lang="ru-RU" b="1" dirty="0" err="1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хоз.субъектов</a:t>
                      </a:r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 транспортной сферы в экономике </a:t>
                      </a:r>
                      <a:r>
                        <a:rPr lang="ru-RU" b="1" dirty="0" err="1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Карг.МО</a:t>
                      </a:r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АО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2 260,8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11 300,0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+9 039,2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3454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Улучшение </a:t>
                      </a:r>
                      <a:r>
                        <a:rPr lang="ru-RU" b="1" dirty="0" err="1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экспл.состояния</a:t>
                      </a:r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ru-RU" b="1" dirty="0" err="1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автомоб.дорог</a:t>
                      </a:r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общего пользования </a:t>
                      </a:r>
                      <a:r>
                        <a:rPr lang="ru-RU" b="1" baseline="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местного значения за счет </a:t>
                      </a:r>
                      <a:r>
                        <a:rPr lang="ru-RU" b="1" baseline="0" dirty="0" err="1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ремонта,кап.ремонта</a:t>
                      </a:r>
                      <a:r>
                        <a:rPr lang="ru-RU" b="1" baseline="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и содержания</a:t>
                      </a:r>
                      <a:endParaRPr lang="ru-RU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45</a:t>
                      </a:r>
                      <a:r>
                        <a:rPr lang="ru-RU" sz="2200" b="1" baseline="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205,5</a:t>
                      </a:r>
                      <a:endParaRPr lang="ru-RU" sz="22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49 030,1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+3 824,6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7253579" y="1196752"/>
            <a:ext cx="174445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(</a:t>
            </a:r>
            <a:r>
              <a:rPr lang="ru-RU" sz="24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</a:t>
            </a:r>
            <a:r>
              <a:rPr lang="ru-RU" sz="2400" b="1" cap="none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ыс.руб</a:t>
            </a:r>
            <a:r>
              <a:rPr lang="ru-RU" sz="24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https://belinskij.pnzreg.ru/upload/iblock/800/8007981148b870018a66ee1f6d19f4b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5157192"/>
            <a:ext cx="7416824" cy="170080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3528" y="188640"/>
            <a:ext cx="84249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 «социальная поддержка граждан на территории</a:t>
            </a:r>
          </a:p>
          <a:p>
            <a:pPr algn="ctr"/>
            <a:r>
              <a:rPr lang="ru-RU" sz="28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каргопольского</a:t>
            </a:r>
            <a:r>
              <a:rPr lang="ru-RU" sz="28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муниципального округа </a:t>
            </a:r>
          </a:p>
          <a:p>
            <a:pPr algn="ctr"/>
            <a:r>
              <a:rPr lang="ru-RU" sz="28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АО на 2025-2028 годы»</a:t>
            </a:r>
            <a:endParaRPr lang="ru-RU" sz="2800" dirty="0">
              <a:solidFill>
                <a:schemeClr val="tx2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026523"/>
              </p:ext>
            </p:extLst>
          </p:nvPr>
        </p:nvGraphicFramePr>
        <p:xfrm>
          <a:off x="251520" y="2132856"/>
          <a:ext cx="8712968" cy="30398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08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73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43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5687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Муниципальная подпрограмма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/>
                        <a:t>Плановые значения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/>
                        <a:t>2024</a:t>
                      </a:r>
                      <a:r>
                        <a:rPr lang="ru-RU" sz="1800" baseline="0" dirty="0"/>
                        <a:t> г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/>
                        <a:t>Проект бюджета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/>
                        <a:t>2025 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err="1"/>
                        <a:t>Отклон</a:t>
                      </a:r>
                      <a:r>
                        <a:rPr lang="ru-RU" sz="1800" dirty="0"/>
                        <a:t>.</a:t>
                      </a:r>
                    </a:p>
                    <a:p>
                      <a:pPr algn="ctr"/>
                      <a:r>
                        <a:rPr lang="ru-RU" sz="1800" dirty="0"/>
                        <a:t> (-/+)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68563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Развитие системы отдыха, оздоровления и занятости  детей и подростков на территории КМО АО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2832,9 -</a:t>
                      </a:r>
                      <a:r>
                        <a:rPr lang="ru-RU" sz="2000" b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 ОБ</a:t>
                      </a:r>
                      <a:endParaRPr lang="ru-RU" sz="2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2000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150,0 -МБ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2834,2 -</a:t>
                      </a:r>
                      <a:r>
                        <a:rPr lang="ru-RU" sz="2000" b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 ОБ</a:t>
                      </a:r>
                      <a:endParaRPr lang="ru-RU" sz="2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2000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260,0 -МБ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2000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+111,3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8895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Социальная</a:t>
                      </a:r>
                      <a:r>
                        <a:rPr lang="ru-RU" b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 поддержка отдельных категорий граждан на территории КМО АО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2000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630,0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2000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640,0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2000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+10,0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6876256" y="1628800"/>
            <a:ext cx="201622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(</a:t>
            </a:r>
            <a:r>
              <a:rPr lang="ru-RU" sz="24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</a:t>
            </a:r>
            <a:r>
              <a:rPr lang="ru-RU" sz="2400" b="1" cap="none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ыс.руб</a:t>
            </a:r>
            <a:r>
              <a:rPr lang="ru-RU" sz="24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27" y="27384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1"/>
            <a:ext cx="89644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7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 «развитие образования на территории</a:t>
            </a:r>
          </a:p>
          <a:p>
            <a:pPr algn="ctr"/>
            <a:r>
              <a:rPr lang="ru-RU" sz="27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каргопольского</a:t>
            </a:r>
            <a:r>
              <a:rPr lang="ru-RU" sz="27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муниципального округа </a:t>
            </a:r>
          </a:p>
          <a:p>
            <a:pPr algn="ctr"/>
            <a:r>
              <a:rPr lang="ru-RU" sz="27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АО на 2021-2025 годы»</a:t>
            </a:r>
          </a:p>
          <a:p>
            <a:pPr algn="ctr"/>
            <a:endParaRPr lang="ru-RU" sz="2700" b="1" cap="all" dirty="0">
              <a:ln/>
              <a:solidFill>
                <a:schemeClr val="tx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val="2094484125"/>
              </p:ext>
            </p:extLst>
          </p:nvPr>
        </p:nvGraphicFramePr>
        <p:xfrm>
          <a:off x="1259632" y="1124744"/>
          <a:ext cx="6912768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6084" name="Picture 4" descr="https://ireland.apollo.olxcdn.com/v1/files/i1e92ch042j11-UA/image;s=644x46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75856" y="2924944"/>
            <a:ext cx="3024336" cy="21100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27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1"/>
            <a:ext cx="8964488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700" b="1" cap="all" dirty="0">
              <a:ln/>
              <a:solidFill>
                <a:schemeClr val="tx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28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МПП «РАЗВИТИЕ ДОШКОЛЬНОГО ,ОБЩЕГО и дополнительного образования детей на </a:t>
            </a:r>
          </a:p>
          <a:p>
            <a:pPr algn="ctr"/>
            <a:r>
              <a:rPr lang="ru-RU" sz="28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2021-2025 </a:t>
            </a:r>
            <a:r>
              <a:rPr lang="ru-RU" sz="28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гг</a:t>
            </a:r>
            <a:r>
              <a:rPr lang="ru-RU" sz="28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 </a:t>
            </a:r>
            <a:r>
              <a:rPr lang="ru-RU" sz="36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666 251,9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тыс.руб</a:t>
            </a:r>
            <a:endParaRPr lang="ru-RU" sz="2400" b="1" cap="all" dirty="0">
              <a:ln/>
              <a:solidFill>
                <a:schemeClr val="tx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</a:p>
        </p:txBody>
      </p:sp>
      <p:pic>
        <p:nvPicPr>
          <p:cNvPr id="47106" name="Picture 2" descr="https://phonoteka.org/uploads/posts/2021-04/1618853814_20-phonoteka_org-p-fon-s-detmi-dlya-detskogo-sada-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32856"/>
            <a:ext cx="9144000" cy="4725144"/>
          </a:xfrm>
          <a:prstGeom prst="rect">
            <a:avLst/>
          </a:prstGeom>
          <a:noFill/>
        </p:spPr>
      </p:pic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872768757"/>
              </p:ext>
            </p:extLst>
          </p:nvPr>
        </p:nvGraphicFramePr>
        <p:xfrm>
          <a:off x="179512" y="2132856"/>
          <a:ext cx="7344816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-180528" y="2578686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     </a:t>
            </a:r>
            <a:r>
              <a:rPr lang="ru-RU" sz="2700" b="1" dirty="0"/>
              <a:t>653 394,5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496" y="3958059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    6 834,4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668344" y="1772816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(Тыс.руб)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23528" y="5517232"/>
            <a:ext cx="1527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    50,9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27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1"/>
            <a:ext cx="914400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700" b="1" cap="all" dirty="0">
              <a:ln/>
              <a:solidFill>
                <a:schemeClr val="tx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28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МПП «РАЗВИТИЕ ДОШКОЛЬНОГО ,ОБЩЕГО и дополнительного образования детей на </a:t>
            </a:r>
          </a:p>
          <a:p>
            <a:pPr algn="ctr"/>
            <a:r>
              <a:rPr lang="ru-RU" sz="28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2021-2025 </a:t>
            </a:r>
            <a:r>
              <a:rPr lang="ru-RU" sz="28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гг</a:t>
            </a:r>
            <a:r>
              <a:rPr lang="ru-RU" sz="28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</a:p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80312" y="1700808"/>
            <a:ext cx="1763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     (</a:t>
            </a:r>
            <a:r>
              <a:rPr lang="ru-RU" b="1" dirty="0" err="1"/>
              <a:t>тыс.руб</a:t>
            </a:r>
            <a:r>
              <a:rPr lang="ru-RU" b="1" dirty="0"/>
              <a:t>)</a:t>
            </a: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9871192"/>
              </p:ext>
            </p:extLst>
          </p:nvPr>
        </p:nvGraphicFramePr>
        <p:xfrm>
          <a:off x="323528" y="2070141"/>
          <a:ext cx="8640960" cy="31969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16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053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Проект бюджета  на 2025 г.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0935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СУБСИДИЯ НА ИНЫЕ ЦЕЛИ </a:t>
                      </a:r>
                    </a:p>
                    <a:p>
                      <a:pPr algn="ctr"/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(компенсация стоимости проезда в отпуск)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</a:rPr>
                        <a:t>2 125,0( МБ)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5187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МЕРЫ СОЦ.ПОДДЕРЖКИ ПЕДАГОГАМ НА СЕЛЕ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</a:rPr>
                        <a:t>11 474,4 (ОБ)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0935">
                <a:tc>
                  <a:txBody>
                    <a:bodyPr/>
                    <a:lstStyle/>
                    <a:p>
                      <a:pPr algn="ctr"/>
                      <a:r>
                        <a:rPr lang="ru-RU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ЕЖЕМЕСЯЧНОЕ ВОЗНАГРАЖДЕНИЕ ЗА КЛАССНОЕ РУКОВОДСТВО </a:t>
                      </a:r>
                      <a:endParaRPr lang="ru-RU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</a:rPr>
                        <a:t>37 344,5(ФБ)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534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ВНЕДРЕНИЕ</a:t>
                      </a:r>
                      <a:r>
                        <a:rPr lang="ru-RU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СИСТЕМЫ ПФДО</a:t>
                      </a:r>
                      <a:endParaRPr lang="ru-RU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5 822,2(МБ)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0935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ОБЕСПЕЧЕНИЕ ДЕЯТЕЛЬНОСТИ СОВЕТНИКОВ ДИРЕКТОРОВ ПО ВОСПИТАТЕЛЬНОЙ РАБОТЕ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4 847,4(ФБ)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3483690"/>
                  </a:ext>
                </a:extLst>
              </a:tr>
            </a:tbl>
          </a:graphicData>
        </a:graphic>
      </p:graphicFrame>
      <p:pic>
        <p:nvPicPr>
          <p:cNvPr id="49154" name="Picture 2" descr="https://i.pinimg.com/originals/71/7e/79/717e79dc7ba386b780790419b1653b4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5229200"/>
            <a:ext cx="7344816" cy="18448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1403"/>
            <a:ext cx="9144000" cy="6989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1"/>
            <a:ext cx="914400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700" b="1" cap="all" dirty="0">
              <a:ln/>
              <a:solidFill>
                <a:schemeClr val="tx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28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МПП «РАЗВИТИЕ ДОШКОЛЬНОГО ,ОБЩЕГО и дополнительного образования детей </a:t>
            </a:r>
          </a:p>
          <a:p>
            <a:pPr algn="ctr"/>
            <a:r>
              <a:rPr lang="ru-RU" sz="28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 2021-2025 </a:t>
            </a:r>
            <a:r>
              <a:rPr lang="ru-RU" sz="28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гг</a:t>
            </a:r>
            <a:r>
              <a:rPr lang="ru-RU" sz="28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</a:p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80312" y="1556792"/>
            <a:ext cx="1763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      (Тыс.руб)</a:t>
            </a: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233084"/>
              </p:ext>
            </p:extLst>
          </p:nvPr>
        </p:nvGraphicFramePr>
        <p:xfrm>
          <a:off x="251520" y="1916833"/>
          <a:ext cx="8640960" cy="2451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92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485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Проект бюджета </a:t>
                      </a:r>
                      <a:r>
                        <a:rPr lang="ru-RU" sz="1600"/>
                        <a:t>на 2025 </a:t>
                      </a:r>
                      <a:r>
                        <a:rPr lang="ru-RU" sz="1600" dirty="0"/>
                        <a:t>г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046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ОБЕСПЕЧЕНИЕ ПИТАНИЕМ</a:t>
                      </a:r>
                      <a:r>
                        <a:rPr lang="ru-RU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ОБУЧАЮЩИХСЯ С ОВЗ</a:t>
                      </a:r>
                      <a:endParaRPr lang="ru-RU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1100,0 (МБ)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8080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СУБСИДИЯ</a:t>
                      </a:r>
                      <a:r>
                        <a:rPr lang="ru-RU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НА ОРГАНИЗАЦИЮ ГОРЯЧЕГО ПИТАНИЯ ОБУЧАЮЩИХСЯ НАЧАЛЬНОГО  ЗВЕНА</a:t>
                      </a:r>
                      <a:endParaRPr lang="ru-RU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13 287,2 (ОБ+ФБ+МБ)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8080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СУБСИДИЯ НА ОБЕСПЕЧЕНИЕ ПИТАНИЕМ ОБУЧАЮЩИХСЯ,ПРОЖИВАЮЩИХ В ИНТЕРНАТАХ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241,3 (ОБ+МБ)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1204" name="Picture 4" descr="https://st3.depositphotos.com/15572664/33178/v/950/depositphotos_331787844-stock-illustration-kids-in-a-canteen-buy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4807667"/>
            <a:ext cx="5004048" cy="20503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DD58D7-F847-7EE0-6C27-76E021E29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03BD2A-4809-D794-93B2-D5E8F728B5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16535D9-D536-087E-F151-0513EC2339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9DC4406-50FC-A411-BE33-50714FB7DB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1403"/>
            <a:ext cx="9144000" cy="6989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ED997DF-2799-BDFE-33A8-5CA613749E37}"/>
              </a:ext>
            </a:extLst>
          </p:cNvPr>
          <p:cNvSpPr/>
          <p:nvPr/>
        </p:nvSpPr>
        <p:spPr>
          <a:xfrm>
            <a:off x="0" y="1"/>
            <a:ext cx="914400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700" b="1" cap="all" dirty="0">
              <a:ln/>
              <a:solidFill>
                <a:schemeClr val="tx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28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МПП «СТРОИТЕЛЬСТВО ,КАПИТАЛЬНЫЙ РЕМОНТ И РЕМОНТ ОБРАЗОВАТЕЛЬНЫХ ОРГАНИЗАЦИЙ</a:t>
            </a:r>
          </a:p>
          <a:p>
            <a:pPr algn="ctr"/>
            <a:r>
              <a:rPr lang="ru-RU" sz="28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 2021-2025 </a:t>
            </a:r>
            <a:r>
              <a:rPr lang="ru-RU" sz="28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гг</a:t>
            </a:r>
            <a:r>
              <a:rPr lang="ru-RU" sz="28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</a:p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D292CC2-EF70-714C-DEF3-41AFCA946DD0}"/>
              </a:ext>
            </a:extLst>
          </p:cNvPr>
          <p:cNvSpPr txBox="1"/>
          <p:nvPr/>
        </p:nvSpPr>
        <p:spPr>
          <a:xfrm>
            <a:off x="7380312" y="1556792"/>
            <a:ext cx="1763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  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(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тыс.руб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</p:txBody>
      </p:sp>
      <p:graphicFrame>
        <p:nvGraphicFramePr>
          <p:cNvPr id="20" name="Таблица 19">
            <a:extLst>
              <a:ext uri="{FF2B5EF4-FFF2-40B4-BE49-F238E27FC236}">
                <a16:creationId xmlns:a16="http://schemas.microsoft.com/office/drawing/2014/main" id="{C055D5FF-8EF3-4555-C27D-4CD34C8674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2104051"/>
              </p:ext>
            </p:extLst>
          </p:nvPr>
        </p:nvGraphicFramePr>
        <p:xfrm>
          <a:off x="251520" y="1916833"/>
          <a:ext cx="8640960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527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899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Проект бюджета </a:t>
                      </a:r>
                    </a:p>
                    <a:p>
                      <a:pPr algn="ctr"/>
                      <a:r>
                        <a:rPr lang="ru-RU" sz="1600" dirty="0"/>
                        <a:t>на 2025 г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046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СТРОИТЕЛЬНЫЙ КОНТРОЛЬ И АВТОРСКИЙ НАДЗОР ПО ОБЪЕКТУ КАПИТАЛЬНОГО РЕМОНТА ЗДАНИЯ МОУ «ЛЕКШМОЗЕРСКАЯ СОШ»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1200,0 (МБ)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8080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СОФИНАНСИРОВАНИЕ ПО ОБЪЕКТУ КАПИТАЛЬНОГО РЕМОНТА ЗДАНИЯ МОУ «ЛЕКШМОЗЕРСКАЯ СОШ» В РАМКАХ ФП «МОДЕРНИЗАЦИЯ ШКОЛЬНЫХ СИСТЕМ ОБРАЗОВАНИЯ»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861,6 (МБ)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03BF03C-2FE2-D1A5-87B2-E253836D4D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437111"/>
            <a:ext cx="8568952" cy="2304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9670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AutoShape 2" descr="https://brooklyn-rp.ru/800/600/https/avatars.mds.yandex.net/get-zen_doc/1900460/pub_5d3593f743863f00ad3ad9a6_5d359c8a7b4bd200ad4682f6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4" name="AutoShape 4" descr="https://brooklyn-rp.ru/800/600/https/avatars.mds.yandex.net/get-zen_doc/1900460/pub_5d3593f743863f00ad3ad9a6_5d359c8a7b4bd200ad4682f6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67544" y="260648"/>
            <a:ext cx="8280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МПП «РАЗВИТИЕ ВОСПИТАТЕЛЬНОЙ ДЕЯТЕЛЬНОСТИ В ОБРАЗОВАТЕЛЬНЫХ ОРГАНИЗАЦИЯХ на 2021-2025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гг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</a:p>
        </p:txBody>
      </p:sp>
      <p:pic>
        <p:nvPicPr>
          <p:cNvPr id="15" name="Picture 4" descr="http://xn--74-9kceobvqz0aomh.xn--p1ai/wp-content/uploads/2020/09/5d93381f672827846727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17032"/>
            <a:ext cx="9144000" cy="3140968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1043608" y="1412776"/>
            <a:ext cx="741682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МЕРОПРИЯТИЯ В ОБЛАСТИ </a:t>
            </a:r>
          </a:p>
          <a:p>
            <a:pPr algn="ctr"/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ОБРАЗОВАНИЯ </a:t>
            </a:r>
          </a:p>
          <a:p>
            <a:pPr algn="ctr"/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150,0 ТЫС.РУБ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AutoShape 2" descr="https://brooklyn-rp.ru/800/600/https/avatars.mds.yandex.net/get-zen_doc/1900460/pub_5d3593f743863f00ad3ad9a6_5d359c8a7b4bd200ad4682f6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4" name="AutoShape 4" descr="https://brooklyn-rp.ru/800/600/https/avatars.mds.yandex.net/get-zen_doc/1900460/pub_5d3593f743863f00ad3ad9a6_5d359c8a7b4bd200ad4682f6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67544" y="260648"/>
            <a:ext cx="8280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МПП «СОДЕРЖАНИЕ ,ОБУЧЕНИЕ ,ВОСПИТАНИЕ И СОЦИАЛЬНОЕ ОБЕСПЕЧЕНИЕ ДЕТЕЙ-СИРОТ И ДЕТЕЙ,ОСТАВШИХСЯ БЕЗ ПОПЕЧЕНИЯ РОДИТЕЛЕЙ </a:t>
            </a:r>
          </a:p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 2021-2025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гг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</a:p>
        </p:txBody>
      </p:sp>
      <p:pic>
        <p:nvPicPr>
          <p:cNvPr id="52226" name="Picture 2" descr="https://avatars.mds.yandex.net/get-zen_doc/3655132/pub_5f68677b4c07ce06041ded79_5f686781b142594c537571d5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93096"/>
            <a:ext cx="9143999" cy="2564904"/>
          </a:xfrm>
          <a:prstGeom prst="rect">
            <a:avLst/>
          </a:prstGeom>
          <a:noFill/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406006"/>
              </p:ext>
            </p:extLst>
          </p:nvPr>
        </p:nvGraphicFramePr>
        <p:xfrm>
          <a:off x="251520" y="1844824"/>
          <a:ext cx="8568952" cy="26642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1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07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56668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СУБВЕНЦИЯ</a:t>
                      </a:r>
                      <a:r>
                        <a:rPr lang="ru-RU" baseline="0" dirty="0"/>
                        <a:t> НА ОСУЩЕСТВЛЕНИЕ ГОСУДАРСТВЕННЫХ ПОЛНОМОЧИЙ ПО ПРЕДОСТАВЛЕНИЮ ЖИЛЫХ ПОМЕЩЕНИЙ ДЕТЯМ-СИРОТАМ  И ДЕТЯМ,ОСТАВШИМСЯ БЕЗ ПОПЕЧЕНИЯ РОДИТЕЛЕЙ 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814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ФЕДЕРАЛЬНЫЙ БЮДЖЕТ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ОБЛАСТНОЙ БЮДЖЕТ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381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2 837,5 ТЫС.РУБ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4 699,4 ТЫС.РУБ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0" y="1"/>
            <a:ext cx="9396536" cy="166199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ОСОБЕННОСТИ </a:t>
            </a:r>
          </a:p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формирования бюджета :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986034828"/>
              </p:ext>
            </p:extLst>
          </p:nvPr>
        </p:nvGraphicFramePr>
        <p:xfrm>
          <a:off x="323528" y="1556792"/>
          <a:ext cx="8568952" cy="5301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 descr="https://phonoteka.org/uploads/posts/2021-05/1620167694_34-phonoteka_org-p-fon-dlya-prezentatsii-pozharnie-4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51349"/>
            <a:ext cx="4355975" cy="2606651"/>
          </a:xfrm>
          <a:prstGeom prst="rect">
            <a:avLst/>
          </a:prstGeom>
          <a:noFill/>
        </p:spPr>
      </p:pic>
      <p:pic>
        <p:nvPicPr>
          <p:cNvPr id="20484" name="Picture 4" descr="https://st.depositphotos.com/1060916/2467/i/950/depositphotos_24671711-stock-photo-3d-person-firema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9664" y="4077072"/>
            <a:ext cx="3024336" cy="278092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11560" y="260648"/>
            <a:ext cx="820891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МПП «ПОЖАРНАЯ БЕЗОПАСНОСТЬ В ОБРАЗОВАТЕЛЬНЫХ ОРГАНИЗАЦИЙ НА 2021-2025 ГГ»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4844674"/>
              </p:ext>
            </p:extLst>
          </p:nvPr>
        </p:nvGraphicFramePr>
        <p:xfrm>
          <a:off x="251520" y="1412777"/>
          <a:ext cx="8640959" cy="23762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0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21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83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47850"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  <a:p>
                      <a:pPr algn="ctr"/>
                      <a:r>
                        <a:rPr lang="en-US" sz="2400" dirty="0"/>
                        <a:t>202</a:t>
                      </a:r>
                      <a:r>
                        <a:rPr lang="ru-RU" sz="2400" dirty="0"/>
                        <a:t>5</a:t>
                      </a:r>
                      <a:r>
                        <a:rPr lang="en-US" sz="2400" dirty="0"/>
                        <a:t> </a:t>
                      </a:r>
                      <a:r>
                        <a:rPr lang="ru-RU" sz="2400" dirty="0"/>
                        <a:t>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ТЫС.РУБ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ИСТОЧНИК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841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rgbClr val="002060"/>
                          </a:solidFill>
                        </a:rPr>
                        <a:t>МЕРОПРИЯТИЯ</a:t>
                      </a:r>
                      <a:r>
                        <a:rPr lang="ru-RU" sz="2400" b="1" baseline="0" dirty="0">
                          <a:solidFill>
                            <a:srgbClr val="002060"/>
                          </a:solidFill>
                        </a:rPr>
                        <a:t> В СФЕРЕ ОБЕСПЕЧЕНИЯ ПОЖАРНОЙ БЕЗОПАСНОСТИ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ru-RU" sz="2400" b="1" dirty="0">
                          <a:solidFill>
                            <a:srgbClr val="002060"/>
                          </a:solidFill>
                        </a:rPr>
                        <a:t>2708,0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ru-RU" sz="2400" b="1" dirty="0">
                          <a:solidFill>
                            <a:srgbClr val="002060"/>
                          </a:solidFill>
                        </a:rPr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27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611560" y="260648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МПП «ПОВЫШЕНИЕ КАЧЕСТВА ОБРАЗОВАНИЯ </a:t>
            </a:r>
          </a:p>
          <a:p>
            <a:pPr algn="ctr"/>
            <a:r>
              <a:rPr lang="ru-RU" sz="28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 2021-2025 ГГ»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8099685"/>
              </p:ext>
            </p:extLst>
          </p:nvPr>
        </p:nvGraphicFramePr>
        <p:xfrm>
          <a:off x="251520" y="1412777"/>
          <a:ext cx="8640959" cy="2722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4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8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83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084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ТЫС.РУБ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ИСТОЧНИК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8255"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>
                          <a:solidFill>
                            <a:srgbClr val="002060"/>
                          </a:solidFill>
                        </a:rPr>
                        <a:t>НА ОБЕСПЕЧЕНИЕ УСЛОВИЙ ДЛЯ РАЗВИТИЯ КАДРОВОГО ПОТЕНЦИАЛА МОУ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rgbClr val="002060"/>
                          </a:solidFill>
                        </a:rPr>
                        <a:t>138,0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rgbClr val="002060"/>
                          </a:solidFill>
                        </a:rPr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11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</a:rPr>
                        <a:t>ОБУЧЕНИЕ СТУДЕНТОВ  ПО ЦЕЛЕВОМУ НАПРАВЛЕНИЮ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rgbClr val="002060"/>
                          </a:solidFill>
                        </a:rPr>
                        <a:t>50,0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rgbClr val="002060"/>
                          </a:solidFill>
                        </a:rPr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16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</a:rPr>
                        <a:t>МЕРОПРИЯТИЯ В ОБЛАСТИ ОБРАЗОВАНИЯ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rgbClr val="002060"/>
                          </a:solidFill>
                        </a:rPr>
                        <a:t>250,0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rgbClr val="002060"/>
                          </a:solidFill>
                        </a:rPr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5298" name="Picture 2" descr="https://catherineasquithgallery.com/uploads/posts/2021-02/1613636074_9-p-fon-dlya-prezentatsii-sobranie-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4502118"/>
            <a:ext cx="5616624" cy="23558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-9857" y="13060"/>
            <a:ext cx="91440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 «комплексное развитие сельских </a:t>
            </a:r>
          </a:p>
          <a:p>
            <a:pPr algn="ctr"/>
            <a:r>
              <a:rPr lang="ru-RU" sz="28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территорий </a:t>
            </a:r>
            <a:r>
              <a:rPr lang="ru-RU" sz="28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Кмо</a:t>
            </a:r>
            <a:r>
              <a:rPr lang="ru-RU" sz="28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28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ао</a:t>
            </a:r>
            <a:r>
              <a:rPr lang="ru-RU" sz="28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НА 2021-2025 ГГ»</a:t>
            </a:r>
          </a:p>
          <a:p>
            <a:pPr algn="ctr"/>
            <a:r>
              <a:rPr lang="ru-RU" sz="2400" b="1" u="sng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МПП «СОЗДАНИЕ И Развитие  инфраструктуры на СЕЛЬСКИХ ТЕРРИТОРИЯХ» 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721803"/>
              </p:ext>
            </p:extLst>
          </p:nvPr>
        </p:nvGraphicFramePr>
        <p:xfrm>
          <a:off x="89756" y="2123739"/>
          <a:ext cx="8874732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940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806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0221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2026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2027 год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788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</a:rPr>
                        <a:t>Реконструкция системы водоотведения в </a:t>
                      </a:r>
                      <a:r>
                        <a:rPr lang="ru-RU" sz="1800" b="1" dirty="0" err="1">
                          <a:solidFill>
                            <a:srgbClr val="002060"/>
                          </a:solidFill>
                        </a:rPr>
                        <a:t>г.Каргополе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</a:rPr>
                        <a:t> -27 958,5 </a:t>
                      </a:r>
                      <a:r>
                        <a:rPr lang="ru-RU" sz="1800" b="1" dirty="0" err="1">
                          <a:solidFill>
                            <a:srgbClr val="002060"/>
                          </a:solidFill>
                        </a:rPr>
                        <a:t>тыс.руб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</a:rPr>
                        <a:t>Реконструкция системы водоотведения в </a:t>
                      </a:r>
                      <a:r>
                        <a:rPr lang="ru-RU" sz="1800" b="1" dirty="0" err="1">
                          <a:solidFill>
                            <a:srgbClr val="002060"/>
                          </a:solidFill>
                        </a:rPr>
                        <a:t>г.Каргополе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</a:rPr>
                        <a:t> -31 261,0 </a:t>
                      </a:r>
                      <a:r>
                        <a:rPr lang="ru-RU" sz="1800" b="1" dirty="0" err="1">
                          <a:solidFill>
                            <a:srgbClr val="002060"/>
                          </a:solidFill>
                        </a:rPr>
                        <a:t>тыс.руб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788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</a:rPr>
                        <a:t>Капитальный ремонт «Дом детского творчества»-26 299,4 </a:t>
                      </a:r>
                      <a:r>
                        <a:rPr lang="ru-RU" sz="1800" b="1" dirty="0" err="1">
                          <a:solidFill>
                            <a:srgbClr val="002060"/>
                          </a:solidFill>
                        </a:rPr>
                        <a:t>тыс.руб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</a:rPr>
                        <a:t>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1103777"/>
                  </a:ext>
                </a:extLst>
              </a:tr>
              <a:tr h="57788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</a:rPr>
                        <a:t>Капитальный ремонт «Детская школа искусств № 11»- 25 241,0 </a:t>
                      </a:r>
                      <a:r>
                        <a:rPr lang="ru-RU" sz="1800" b="1" dirty="0" err="1">
                          <a:solidFill>
                            <a:srgbClr val="002060"/>
                          </a:solidFill>
                        </a:rPr>
                        <a:t>тыс.руб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</a:rPr>
                        <a:t>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82110"/>
                  </a:ext>
                </a:extLst>
              </a:tr>
              <a:tr h="82555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</a:rPr>
                        <a:t>Капитальный ремонт здания по адресу Ленина,35 -28 331,1 </a:t>
                      </a:r>
                      <a:r>
                        <a:rPr lang="ru-RU" sz="1800" b="1" dirty="0" err="1">
                          <a:solidFill>
                            <a:srgbClr val="002060"/>
                          </a:solidFill>
                        </a:rPr>
                        <a:t>тыс.руб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</a:rPr>
                        <a:t>Капитальный ремонт здания по адресу Ленина,35-25 530,7 </a:t>
                      </a:r>
                      <a:r>
                        <a:rPr lang="ru-RU" sz="1800" b="1" dirty="0" err="1">
                          <a:solidFill>
                            <a:srgbClr val="002060"/>
                          </a:solidFill>
                        </a:rPr>
                        <a:t>тыс.руб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9671107"/>
                  </a:ext>
                </a:extLst>
              </a:tr>
            </a:tbl>
          </a:graphicData>
        </a:graphic>
      </p:graphicFrame>
      <p:sp>
        <p:nvSpPr>
          <p:cNvPr id="3" name="Стрелка: вниз 2">
            <a:extLst>
              <a:ext uri="{FF2B5EF4-FFF2-40B4-BE49-F238E27FC236}">
                <a16:creationId xmlns:a16="http://schemas.microsoft.com/office/drawing/2014/main" id="{57A42047-4E0F-7A2F-7DB3-8E4DED2F00B5}"/>
              </a:ext>
            </a:extLst>
          </p:cNvPr>
          <p:cNvSpPr/>
          <p:nvPr/>
        </p:nvSpPr>
        <p:spPr>
          <a:xfrm>
            <a:off x="2585381" y="1618143"/>
            <a:ext cx="864096" cy="512282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: вниз 5">
            <a:extLst>
              <a:ext uri="{FF2B5EF4-FFF2-40B4-BE49-F238E27FC236}">
                <a16:creationId xmlns:a16="http://schemas.microsoft.com/office/drawing/2014/main" id="{73157784-54C3-422B-8A8F-CEC77C354624}"/>
              </a:ext>
            </a:extLst>
          </p:cNvPr>
          <p:cNvSpPr/>
          <p:nvPr/>
        </p:nvSpPr>
        <p:spPr>
          <a:xfrm>
            <a:off x="5643738" y="1611456"/>
            <a:ext cx="864096" cy="512281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17B8E73-514E-DC63-31A5-465DA1AB3C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2168"/>
            <a:ext cx="9134143" cy="171845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/>
              <a:t>тыс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2" descr="https://territoria22.ru/wp-content/uploads/2021/02/banner-img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789040"/>
            <a:ext cx="8316416" cy="306896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95536" y="188641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 «благоустройство территории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каргопольского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Муниципального округа архангельской области</a:t>
            </a:r>
          </a:p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 2021-2025 ГГ»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77880"/>
              </p:ext>
            </p:extLst>
          </p:nvPr>
        </p:nvGraphicFramePr>
        <p:xfrm>
          <a:off x="0" y="1628800"/>
          <a:ext cx="9144000" cy="21526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9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39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09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26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ПРОЕКТ БЮДЖЕТА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2024/2025</a:t>
                      </a:r>
                    </a:p>
                    <a:p>
                      <a:pPr algn="ctr"/>
                      <a:r>
                        <a:rPr lang="ru-RU" sz="1400" dirty="0" err="1"/>
                        <a:t>откл</a:t>
                      </a:r>
                      <a:r>
                        <a:rPr lang="ru-RU" sz="1400"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227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ОРГАНИЗАЦИЯ УЛИЧНОГО ОСВЕЩЕНИЯ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10 671,3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-1 289,9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227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СОДЕРЖАНИЕ ТЕРРИТОРИИ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6 042,0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+42,0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347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СОДЕРЖАНИЕ</a:t>
                      </a:r>
                      <a:r>
                        <a:rPr lang="ru-RU" sz="20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ТЕРРИТОРИЙ КЛАДБИЩ,ОРГАНИЗАЦИЯ ВЫВОЗКИ МУСОРА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1000,0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-100,0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668344" y="1268760"/>
            <a:ext cx="14756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(ТЫС.РУБ)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/>
              <a:t>тыс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95536" y="188641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 «РАЗВИТИЕ МАЛОГО И СРЕДНЕГО ПРЕДПРИНИМАТЕЛЬСТВА НА Территории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каргопольского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Муниципального округа архангельской области</a:t>
            </a:r>
          </a:p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 2021-2025 ГГ»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7649391"/>
              </p:ext>
            </p:extLst>
          </p:nvPr>
        </p:nvGraphicFramePr>
        <p:xfrm>
          <a:off x="179512" y="1772816"/>
          <a:ext cx="8784976" cy="20964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06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4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/>
                        <a:t>тыс.руб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482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ОСУЩЕСТВЛЕНИЕ</a:t>
                      </a:r>
                      <a:r>
                        <a:rPr lang="ru-RU" sz="20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ГОСУДАРСТВЕННЫХ ПОЛНОМОЧИЙ ПО ФОРМИРОВАНИЮ ТОРГОВОГО РЕЕСТРА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35,0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5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НА ВОЗМЕЩЕНИЕ ЧАСТИ</a:t>
                      </a:r>
                      <a:r>
                        <a:rPr lang="ru-RU" sz="20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РАСХОДОВ ПОСТАВЩИКАМ ПО ДОСТАВКЕ ТОВАРОВ ПЕРВОЙ НЕОБХОДИМОСТИВ ТРУДНОДОСТУПНЫЕ НАСЕЛЕННЫЕ ПУНКТЫ  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7346" name="Picture 2" descr="https://www.lotusite.ru/images/userfiles/images/uslugi-gruzchiko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005064"/>
            <a:ext cx="7704856" cy="28529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27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https://tatarstan.ru/file/news/1181_n1908807_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89040"/>
            <a:ext cx="9144000" cy="306896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95536" y="188641"/>
            <a:ext cx="83529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 «совершенствование местного самоуправления и развитие системы некоммерческих организаций на территории  КМО АО на 2021-2025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гг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</a:p>
          <a:p>
            <a:pPr algn="ctr"/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Мпп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«РАЗВИТИЕ И ПОДДЕРЖКА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тос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НА ТЕРРИТОРИИ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Кмо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ао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на 2021-2025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гг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</a:p>
          <a:p>
            <a:pPr algn="ctr"/>
            <a:endParaRPr lang="ru-RU" sz="2400" b="1" cap="all" dirty="0">
              <a:ln/>
              <a:solidFill>
                <a:schemeClr val="tx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4835774"/>
              </p:ext>
            </p:extLst>
          </p:nvPr>
        </p:nvGraphicFramePr>
        <p:xfrm>
          <a:off x="179512" y="2209800"/>
          <a:ext cx="8810738" cy="24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7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75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16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35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1172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Проект бюджета 2025 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ОТКЛ.ОТ</a:t>
                      </a:r>
                    </a:p>
                    <a:p>
                      <a:pPr algn="ctr"/>
                      <a:r>
                        <a:rPr lang="ru-RU" sz="1400" b="1" dirty="0"/>
                        <a:t>2024 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ИСТОЧНИК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8599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ПОДДЕРЖКА ПРОЕКТОВ ТОС,ИНИЦИАТИВНЫХ</a:t>
                      </a:r>
                      <a:r>
                        <a:rPr lang="ru-RU" sz="18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ПРОЕКТОВ В РАМКАХ РЕГИОНАЛЬНОГО ПРОЕКТА «КОМФОРТНОЕ ПОМОРЬЕ»</a:t>
                      </a:r>
                      <a:endParaRPr lang="ru-RU" sz="18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2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1000,0</a:t>
                      </a: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2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-1903,8</a:t>
                      </a:r>
                    </a:p>
                    <a:p>
                      <a:pPr algn="ctr"/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ОБ+МБ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030"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ЭКСПЕРТИЗА ПСД ПО ПРОЕКТАМ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40,0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9540">
                <a:tc vMerge="1"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740352" y="1944767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(Тыс.руб)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27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95536" y="188641"/>
            <a:ext cx="84969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 «совершенствование местного самоуправления и развитие системы некоммерческих организаций на территории  КМО АО на 2021-2025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гг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</a:p>
          <a:p>
            <a:pPr algn="ctr"/>
            <a:endParaRPr lang="ru-RU" sz="2400" b="1" cap="all" dirty="0">
              <a:ln/>
              <a:solidFill>
                <a:schemeClr val="tx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Мпп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«ПОДДЕРЖКА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соц.нко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НА ТЕРРИТОРИИ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Кмо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ао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на 2021-2025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гг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</a:p>
          <a:p>
            <a:pPr algn="ctr"/>
            <a:endParaRPr lang="ru-RU" sz="2400" b="1" cap="all" dirty="0">
              <a:ln/>
              <a:solidFill>
                <a:schemeClr val="tx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0674326"/>
              </p:ext>
            </p:extLst>
          </p:nvPr>
        </p:nvGraphicFramePr>
        <p:xfrm>
          <a:off x="179512" y="2564904"/>
          <a:ext cx="8712967" cy="15714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514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4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37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3742">
                  <a:extLst>
                    <a:ext uri="{9D8B030D-6E8A-4147-A177-3AD203B41FA5}">
                      <a16:colId xmlns:a16="http://schemas.microsoft.com/office/drawing/2014/main" val="3512634872"/>
                    </a:ext>
                  </a:extLst>
                </a:gridCol>
              </a:tblGrid>
              <a:tr h="7485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Проект бюджета</a:t>
                      </a:r>
                      <a:r>
                        <a:rPr lang="ru-RU" sz="1600" b="1" baseline="0" dirty="0"/>
                        <a:t> </a:t>
                      </a:r>
                    </a:p>
                    <a:p>
                      <a:pPr algn="ctr"/>
                      <a:r>
                        <a:rPr lang="ru-RU" sz="1600" b="1" baseline="0" dirty="0"/>
                        <a:t>2025 Г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ИСТОЧНИК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2024/2025</a:t>
                      </a:r>
                    </a:p>
                    <a:p>
                      <a:pPr algn="ctr"/>
                      <a:r>
                        <a:rPr lang="ru-RU" sz="1400" b="1" dirty="0" err="1"/>
                        <a:t>Откл</a:t>
                      </a:r>
                      <a:r>
                        <a:rPr lang="ru-RU" sz="1400" b="1"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609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МЕРОПРИЯТИЯ,УЧАСТИЕ</a:t>
                      </a:r>
                      <a:r>
                        <a:rPr lang="ru-RU" sz="24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В КОНКУРСЕ</a:t>
                      </a:r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70,0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МБ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-211,5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8370" name="Picture 2" descr="https://catherineasquithgallery.com/uploads/posts/2021-02/1613638495_102-p-fon-dlya-prezentatsii-sotsialnii-1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4221088"/>
            <a:ext cx="8712968" cy="26678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27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95536" y="0"/>
            <a:ext cx="84969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 «совершенствование местного самоуправления и развитие системы некоммерческих организаций на территории  КМО АО на 2021-2025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гг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</a:p>
          <a:p>
            <a:pPr algn="ctr"/>
            <a:endParaRPr lang="ru-RU" sz="2400" b="1" cap="all" dirty="0">
              <a:ln/>
              <a:solidFill>
                <a:schemeClr val="tx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Мпп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«развитие муниципальной службы НА ТЕРРИТОРИИ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Кмо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ао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на 2021-2025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гг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</a:p>
          <a:p>
            <a:pPr algn="ctr"/>
            <a:endParaRPr lang="ru-RU" sz="2400" b="1" cap="all" dirty="0">
              <a:ln/>
              <a:solidFill>
                <a:schemeClr val="tx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4160784"/>
              </p:ext>
            </p:extLst>
          </p:nvPr>
        </p:nvGraphicFramePr>
        <p:xfrm>
          <a:off x="251520" y="2445797"/>
          <a:ext cx="8640960" cy="2292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123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86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026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/>
                        <a:t>ТЫС.РУБ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5314"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ПРЕДСТАВИТЕЛЬСКИЕ РАСХОДЫ</a:t>
                      </a: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2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5379,1 </a:t>
                      </a:r>
                    </a:p>
                    <a:p>
                      <a:pPr algn="ctr"/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(-120,5)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5314"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ИНФОРМАЦИОННОЕ ОСВЕЩЕНИЕ ДЕЯТЕЛЬНОСТИ ОМСУ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5314"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ДОПЛАТЫ</a:t>
                      </a:r>
                      <a:r>
                        <a:rPr lang="ru-RU" sz="22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К ПЕНСИЯМ МУН.СЛУЖАЩИМ</a:t>
                      </a:r>
                      <a:endParaRPr lang="ru-RU" sz="22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6647"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ИНЫЕ МЕРОПРИЯТИЯ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9" name="Picture 2" descr="https://navigator-tlt.ru/wp-content/uploads/2019/10/09b87d8495c8cf32b64735c816312df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25144"/>
            <a:ext cx="5220072" cy="21328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27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95536" y="0"/>
            <a:ext cx="84969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 «совершенствование местного самоуправления и развитие системы некоммерческих организаций на территории  КМО АО на 2021-2025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гг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</a:p>
          <a:p>
            <a:pPr algn="ctr"/>
            <a:endParaRPr lang="ru-RU" sz="2400" b="1" cap="all" dirty="0">
              <a:ln/>
              <a:solidFill>
                <a:schemeClr val="tx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Мпп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«УЛУЧШЕНИЕ УСЛОВИЙ ОХРАНЫ ТРУДА НА ТЕРРИТОРИИ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Кмо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ао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на 2021-2025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гг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</a:p>
          <a:p>
            <a:pPr algn="ctr"/>
            <a:endParaRPr lang="ru-RU" sz="2400" b="1" cap="all" dirty="0">
              <a:ln/>
              <a:solidFill>
                <a:schemeClr val="tx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173130"/>
              </p:ext>
            </p:extLst>
          </p:nvPr>
        </p:nvGraphicFramePr>
        <p:xfrm>
          <a:off x="0" y="2276873"/>
          <a:ext cx="9036496" cy="504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707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57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4055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ГОС.ПОЛНОМОЧИЯ ПО ОХРАНЕ ТРУДА ,МЕРОПРИЯТИЯ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/>
                        <a:t>455,3 ТЫС.РУБ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611560" y="2780929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Мпп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«МАТЕРИАЛЬНО-ТЕХНИЧЕСКОЕ ОБЕСПЕЧЕНИЕ ДЕЯТЕЛЬНОСТИ ОРГАНОВ МЕСТНОГО САМОУПРАВЛЕНИЯ  НА 2021-2025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гг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926903"/>
              </p:ext>
            </p:extLst>
          </p:nvPr>
        </p:nvGraphicFramePr>
        <p:xfrm>
          <a:off x="0" y="3933056"/>
          <a:ext cx="9036496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48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СОДЕРЖАНИЕ</a:t>
                      </a:r>
                      <a:r>
                        <a:rPr lang="ru-RU" sz="2000" baseline="0" dirty="0"/>
                        <a:t> </a:t>
                      </a:r>
                    </a:p>
                    <a:p>
                      <a:pPr algn="ctr"/>
                      <a:r>
                        <a:rPr lang="ru-RU" sz="2000" baseline="0" dirty="0"/>
                        <a:t>МКУ «ЭКСПЛУАТАЦИОННО-ТЕХНИЧЕСКОЕ УПРАВЛЕНИЕ»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25 874,9 ТЫС.РУБ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9394" name="Picture 2" descr="https://catherineasquithgallery.com/uploads/posts/2021-02/1613545490_170-p-kartinki-na-belom-fone-dlya-prezentatsii-1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725144"/>
            <a:ext cx="8568952" cy="21328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2" descr="https://www.culture.ru/storage/images/3f486ad3eed7f56e479055588438ee81/f5b229c18f5ed016799855495108a59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581128"/>
            <a:ext cx="7740352" cy="227687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0"/>
            <a:ext cx="83529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 « развитие сферы культуры и туризма на  территории  КМО АО на 2025-2028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гг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</a:p>
          <a:p>
            <a:pPr algn="ctr"/>
            <a:endParaRPr lang="ru-RU" sz="2400" b="1" cap="all" dirty="0">
              <a:ln/>
              <a:solidFill>
                <a:schemeClr val="tx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МПП « развитие сферы культуры</a:t>
            </a:r>
          </a:p>
          <a:p>
            <a:pPr algn="ctr"/>
            <a:endParaRPr lang="ru-RU" sz="2400" b="1" cap="all" dirty="0">
              <a:ln/>
              <a:solidFill>
                <a:schemeClr val="tx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9257554"/>
              </p:ext>
            </p:extLst>
          </p:nvPr>
        </p:nvGraphicFramePr>
        <p:xfrm>
          <a:off x="251520" y="1635805"/>
          <a:ext cx="8712968" cy="31817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6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2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6584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ПРОЕКТ БЮДЖЕТА 2025 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ОТКЛ.ОТ ПЛАНА </a:t>
                      </a:r>
                      <a:r>
                        <a:rPr lang="ru-RU" sz="1400" baseline="0" dirty="0"/>
                        <a:t> 2024 г.</a:t>
                      </a:r>
                    </a:p>
                    <a:p>
                      <a:pPr algn="ctr"/>
                      <a:r>
                        <a:rPr lang="ru-RU" sz="1400" baseline="0" dirty="0"/>
                        <a:t>на 01.03.2024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ИСТОЧНИК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1866">
                <a:tc>
                  <a:txBody>
                    <a:bodyPr/>
                    <a:lstStyle/>
                    <a:p>
                      <a:r>
                        <a:rPr lang="ru-RU" sz="2000" b="1" u="sng" dirty="0">
                          <a:solidFill>
                            <a:srgbClr val="002060"/>
                          </a:solidFill>
                        </a:rPr>
                        <a:t>СУБСИДИЯ</a:t>
                      </a:r>
                      <a:r>
                        <a:rPr lang="ru-RU" sz="2000" b="1" u="sng" baseline="0" dirty="0">
                          <a:solidFill>
                            <a:srgbClr val="002060"/>
                          </a:solidFill>
                        </a:rPr>
                        <a:t> НА ВЫПОЛНЕНИЕ МЗ:</a:t>
                      </a:r>
                      <a:endParaRPr lang="ru-RU" sz="2000" b="1" u="sng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1866"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rgbClr val="002060"/>
                          </a:solidFill>
                        </a:rPr>
                        <a:t>МБУК</a:t>
                      </a:r>
                      <a:r>
                        <a:rPr lang="ru-RU" sz="2000" b="1" baseline="0" dirty="0">
                          <a:solidFill>
                            <a:srgbClr val="002060"/>
                          </a:solidFill>
                        </a:rPr>
                        <a:t> «КАРГОПОЛЬСКАЯ ЦБС»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2060"/>
                          </a:solidFill>
                        </a:rPr>
                        <a:t>31 236,1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</a:rPr>
                        <a:t>-1240,6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</a:rPr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7899"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rgbClr val="002060"/>
                          </a:solidFill>
                        </a:rPr>
                        <a:t>МБУК</a:t>
                      </a:r>
                      <a:r>
                        <a:rPr lang="ru-RU" sz="2000" b="1" baseline="0" dirty="0">
                          <a:solidFill>
                            <a:srgbClr val="002060"/>
                          </a:solidFill>
                        </a:rPr>
                        <a:t> «КАРГОПОЛЬСКИЙ МКЦ»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2060"/>
                          </a:solidFill>
                        </a:rPr>
                        <a:t>84 118,8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</a:rPr>
                        <a:t>- 5066,0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</a:rPr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1866"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rgbClr val="002060"/>
                          </a:solidFill>
                        </a:rPr>
                        <a:t>МБУК</a:t>
                      </a:r>
                      <a:r>
                        <a:rPr lang="ru-RU" sz="2000" b="1" baseline="0" dirty="0">
                          <a:solidFill>
                            <a:srgbClr val="002060"/>
                          </a:solidFill>
                        </a:rPr>
                        <a:t> «ЦНР «БЕРЕГИНЯ»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2060"/>
                          </a:solidFill>
                        </a:rPr>
                        <a:t>14103,4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</a:rPr>
                        <a:t>-764,9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</a:rPr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27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0" y="-17140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Основные параметры</a:t>
            </a:r>
          </a:p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бюджета на 2025 год: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38092"/>
              </p:ext>
            </p:extLst>
          </p:nvPr>
        </p:nvGraphicFramePr>
        <p:xfrm>
          <a:off x="107505" y="1412777"/>
          <a:ext cx="8856984" cy="19488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4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924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4393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показатели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err="1"/>
                        <a:t>тыс.руб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759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ДОХОДЫ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</a:t>
                      </a:r>
                      <a:r>
                        <a:rPr lang="ru-RU" sz="2400" b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 143 547,8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759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РАСХОДЫ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1 170</a:t>
                      </a:r>
                      <a:r>
                        <a:rPr lang="ru-RU" sz="2400" b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 197,8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6289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ДЕФИЦИТ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26 650,0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755577" y="3501008"/>
            <a:ext cx="7920880" cy="1415772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ИСТОЧНИКИ</a:t>
            </a:r>
            <a:r>
              <a:rPr lang="en-US" sz="32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32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ФИНАНСИРОВАНИЯ</a:t>
            </a:r>
          </a:p>
          <a:p>
            <a:pPr algn="ctr"/>
            <a:r>
              <a:rPr lang="ru-RU" sz="32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ДЕФИЦИТА БЮДЖЕТА </a:t>
            </a:r>
            <a:r>
              <a: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</a:p>
        </p:txBody>
      </p:sp>
      <p:pic>
        <p:nvPicPr>
          <p:cNvPr id="3074" name="Picture 2" descr="https://cepia.ru/images/u/pages/269/achievement-18134-19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-1" y="5085184"/>
            <a:ext cx="5076057" cy="1772816"/>
          </a:xfrm>
          <a:prstGeom prst="rect">
            <a:avLst/>
          </a:prstGeom>
          <a:noFill/>
        </p:spPr>
      </p:pic>
      <p:sp>
        <p:nvSpPr>
          <p:cNvPr id="12" name="Стрелка вниз 11"/>
          <p:cNvSpPr/>
          <p:nvPr/>
        </p:nvSpPr>
        <p:spPr>
          <a:xfrm>
            <a:off x="2699792" y="4941168"/>
            <a:ext cx="4176464" cy="720080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07505" y="5589240"/>
            <a:ext cx="88569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Банковские </a:t>
            </a:r>
            <a:r>
              <a:rPr lang="ru-RU" sz="4400" b="1" cap="none" spc="0" dirty="0" err="1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кредиты,остатки</a:t>
            </a:r>
            <a:r>
              <a:rPr lang="ru-RU" sz="4400" b="1" cap="none" spc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на </a:t>
            </a:r>
            <a:r>
              <a:rPr lang="ru-RU" sz="4400" b="1" cap="none" spc="0" dirty="0" err="1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сч</a:t>
            </a:r>
            <a:r>
              <a:rPr lang="ru-RU" sz="4400" b="1" cap="none" spc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.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67544" y="0"/>
            <a:ext cx="84249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 « развитие сферы культуры и туризма на  территории  КМО АО на 2021-2025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гг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</a:p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МПП « развитие сферы культуры</a:t>
            </a:r>
          </a:p>
          <a:p>
            <a:pPr algn="ctr"/>
            <a:endParaRPr lang="ru-RU" sz="2400" b="1" cap="all" dirty="0">
              <a:ln/>
              <a:solidFill>
                <a:schemeClr val="tx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4541056"/>
              </p:ext>
            </p:extLst>
          </p:nvPr>
        </p:nvGraphicFramePr>
        <p:xfrm>
          <a:off x="251520" y="1124745"/>
          <a:ext cx="8712968" cy="29666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09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27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0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398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ТЫС.РУБ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ИСТОЧНИК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4818">
                <a:tc>
                  <a:txBody>
                    <a:bodyPr/>
                    <a:lstStyle/>
                    <a:p>
                      <a:r>
                        <a:rPr lang="ru-RU" sz="2000" b="1" u="none" dirty="0">
                          <a:solidFill>
                            <a:srgbClr val="002060"/>
                          </a:solidFill>
                        </a:rPr>
                        <a:t>Компенсация расходов на оплату стоимости проезда и провоза</a:t>
                      </a:r>
                      <a:r>
                        <a:rPr lang="ru-RU" sz="2000" b="1" u="none" baseline="0" dirty="0">
                          <a:solidFill>
                            <a:srgbClr val="002060"/>
                          </a:solidFill>
                        </a:rPr>
                        <a:t> багажа</a:t>
                      </a:r>
                      <a:endParaRPr lang="ru-RU" sz="2000" b="1" u="none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2060"/>
                          </a:solidFill>
                        </a:rPr>
                        <a:t>60,0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</a:rPr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309"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rgbClr val="002060"/>
                          </a:solidFill>
                        </a:rPr>
                        <a:t>КОМПЛЕКТОВАНИЕ КНИЖНЫХ ФОНДОВ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2060"/>
                          </a:solidFill>
                        </a:rPr>
                        <a:t>860,8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</a:rPr>
                        <a:t>ОБ+МБ+ФБ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037"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rgbClr val="002060"/>
                          </a:solidFill>
                        </a:rPr>
                        <a:t>МЕРОПРИЯТИЯ В СФЕРЕ ОБЕСПЕЧЕНИЯ ПОЖАРНОЙ БЕЗОПАСНОСТИ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2060"/>
                          </a:solidFill>
                        </a:rPr>
                        <a:t>170,7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</a:rPr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4240"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rgbClr val="002060"/>
                          </a:solidFill>
                        </a:rPr>
                        <a:t>МЕРОПРИЯТИЯ В СФЕРЕ КУЛЬТУРЫ И ИСКУССТВА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2060"/>
                          </a:solidFill>
                        </a:rPr>
                        <a:t>1460,0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</a:rPr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62466" name="Picture 2" descr="http://s-necklace.ru/assets/images/resources/6/06img-60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161215"/>
            <a:ext cx="8712968" cy="24361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515" y="116632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95536" y="217140"/>
            <a:ext cx="84249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 « развитие сферы культуры и туризма на  территории  КМО АО на 2021-2025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гг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</a:p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МПП « развитие сферы ТУРИЗМА»</a:t>
            </a:r>
          </a:p>
          <a:p>
            <a:pPr algn="ctr"/>
            <a:endParaRPr lang="ru-RU" sz="2400" b="1" cap="all" dirty="0">
              <a:ln/>
              <a:solidFill>
                <a:schemeClr val="tx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451004"/>
              </p:ext>
            </p:extLst>
          </p:nvPr>
        </p:nvGraphicFramePr>
        <p:xfrm>
          <a:off x="323528" y="1700806"/>
          <a:ext cx="8568952" cy="23042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986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ТЫС.РУБ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ИСТОЧНИК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8082">
                <a:tc>
                  <a:txBody>
                    <a:bodyPr/>
                    <a:lstStyle/>
                    <a:p>
                      <a:pPr algn="ctr"/>
                      <a:r>
                        <a:rPr lang="ru-RU" sz="2000" b="1" u="none" dirty="0">
                          <a:solidFill>
                            <a:srgbClr val="002060"/>
                          </a:solidFill>
                        </a:rPr>
                        <a:t>МЕРОПРИЯТИЯ ПО РАЗВИТИЮ ВНУТРЕННЕГО И ВЪЕЗДНОГО ТУРИЗМА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2060"/>
                          </a:solidFill>
                        </a:rPr>
                        <a:t>50,0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</a:rPr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6307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2060"/>
                          </a:solidFill>
                        </a:rPr>
                        <a:t>ОПЛАТА ЧЛЕНСКИХ ВЗНОСОВ В АССОЦИАЦИЮ МТГ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2060"/>
                          </a:solidFill>
                        </a:rPr>
                        <a:t>130,0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</a:rPr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63490" name="Picture 2" descr="https://phototowns.ru/wp-content/uploads/2017/01/IMG_0125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219971"/>
            <a:ext cx="8640960" cy="24208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67544" y="0"/>
            <a:ext cx="83529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 « реализация молодежной политики и развитие массового спорта  на  территории  КМО АО</a:t>
            </a:r>
          </a:p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на 2025-2028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гг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</a:p>
          <a:p>
            <a:pPr algn="ctr"/>
            <a:endParaRPr lang="ru-RU" sz="2400" b="1" cap="all" dirty="0">
              <a:ln/>
              <a:solidFill>
                <a:schemeClr val="tx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МПП « молодежь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каргополья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на 2025-2028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гг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</a:p>
          <a:p>
            <a:pPr algn="ctr"/>
            <a:endParaRPr lang="ru-RU" sz="2400" b="1" cap="all" dirty="0">
              <a:ln/>
              <a:solidFill>
                <a:schemeClr val="tx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3559533"/>
              </p:ext>
            </p:extLst>
          </p:nvPr>
        </p:nvGraphicFramePr>
        <p:xfrm>
          <a:off x="251520" y="1916831"/>
          <a:ext cx="8640960" cy="2861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36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847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ТЫС.РУБ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ИСТОЧНИК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6109">
                <a:tc>
                  <a:txBody>
                    <a:bodyPr/>
                    <a:lstStyle/>
                    <a:p>
                      <a:r>
                        <a:rPr lang="ru-RU" sz="2000" b="1" u="none" dirty="0">
                          <a:solidFill>
                            <a:srgbClr val="002060"/>
                          </a:solidFill>
                        </a:rPr>
                        <a:t>МЕРОПРИЯТИЯ В</a:t>
                      </a:r>
                      <a:r>
                        <a:rPr lang="ru-RU" sz="2000" b="1" u="none" baseline="0" dirty="0">
                          <a:solidFill>
                            <a:srgbClr val="002060"/>
                          </a:solidFill>
                        </a:rPr>
                        <a:t> СФЕРЕ ПАТРИОТИЧЕСКОГО ВОСПИТАНИЯ И МОЛОДЕЖНОЙ ПОЛИТИКИ </a:t>
                      </a:r>
                      <a:endParaRPr lang="ru-RU" sz="2000" b="1" u="none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2060"/>
                          </a:solidFill>
                        </a:rPr>
                        <a:t>158,0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</a:rPr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8348"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rgbClr val="002060"/>
                          </a:solidFill>
                        </a:rPr>
                        <a:t>ПОДДЕРЖКА ДЕЯТЕЛЬНОСТИ ДВИЖЕНИЯ «ЮНАРМИЯ»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2060"/>
                          </a:solidFill>
                        </a:rPr>
                        <a:t>750,6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</a:rPr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8348"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rgbClr val="002060"/>
                          </a:solidFill>
                        </a:rPr>
                        <a:t>ОРГАНИЗАЦИЯ ВРЕМЕННОЙ ЗАНЯТОСТИ ПОДРОСТКОВ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2060"/>
                          </a:solidFill>
                        </a:rPr>
                        <a:t>150,0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</a:rPr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64514" name="Picture 2" descr="https://www.molodezh40.ru/upload/iblock/fa0/fa08b9a86dca27e8e715ae60ca2673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778112"/>
            <a:ext cx="8964488" cy="20798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 « реализация молодежной политики и развитие массового спорта  на  территории  КМО АО на 2025-2028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гг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</a:p>
          <a:p>
            <a:pPr algn="ctr"/>
            <a:endParaRPr lang="ru-RU" sz="2400" b="1" cap="all" dirty="0">
              <a:ln/>
              <a:solidFill>
                <a:schemeClr val="tx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МПП « СПОРТ 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каргополья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на 2025-2028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гг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</a:p>
          <a:p>
            <a:pPr algn="ctr"/>
            <a:endParaRPr lang="ru-RU" sz="2400" b="1" cap="all" dirty="0">
              <a:ln/>
              <a:solidFill>
                <a:schemeClr val="tx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1238760"/>
              </p:ext>
            </p:extLst>
          </p:nvPr>
        </p:nvGraphicFramePr>
        <p:xfrm>
          <a:off x="251520" y="1556793"/>
          <a:ext cx="8748465" cy="25788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071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93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19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903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ТЫС.РУБ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ИСТОЧН.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125">
                <a:tc>
                  <a:txBody>
                    <a:bodyPr/>
                    <a:lstStyle/>
                    <a:p>
                      <a:pPr algn="l"/>
                      <a:r>
                        <a:rPr lang="ru-RU" sz="1800" b="1" u="none" dirty="0">
                          <a:solidFill>
                            <a:srgbClr val="002060"/>
                          </a:solidFill>
                        </a:rPr>
                        <a:t>СУБСИДИИ НА ВЫПОЛНЕНИЕ МЗ И ПФДО (КАРГОПОЛЬСКАЯ</a:t>
                      </a:r>
                      <a:r>
                        <a:rPr lang="ru-RU" sz="1800" b="1" u="none" baseline="0" dirty="0">
                          <a:solidFill>
                            <a:srgbClr val="002060"/>
                          </a:solidFill>
                        </a:rPr>
                        <a:t> СШ)</a:t>
                      </a:r>
                      <a:endParaRPr lang="ru-RU" sz="1800" b="1" u="none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2060"/>
                          </a:solidFill>
                        </a:rPr>
                        <a:t>22 685,4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</a:rPr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0817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002060"/>
                          </a:solidFill>
                        </a:rPr>
                        <a:t>МЕРОПРИЯТИЯ</a:t>
                      </a:r>
                      <a:r>
                        <a:rPr lang="ru-RU" sz="1800" b="1" baseline="0" dirty="0">
                          <a:solidFill>
                            <a:srgbClr val="002060"/>
                          </a:solidFill>
                        </a:rPr>
                        <a:t> В СФЕРЕ ОБЕСПЕЧЕНИЯ ПОЖАРНОЙ БЕЗОПАСНОСТИ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2060"/>
                          </a:solidFill>
                        </a:rPr>
                        <a:t>210,0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</a:rPr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6727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002060"/>
                          </a:solidFill>
                        </a:rPr>
                        <a:t>МЕРОПРИЯТИЯ В ОБЛАСТИ ФИЗКУЛЬТУРЫ И СПОРТА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2060"/>
                          </a:solidFill>
                        </a:rPr>
                        <a:t>480,0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</a:rPr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08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</a:rPr>
                        <a:t>Компенсация расходов на оплату проезда и провоза багажа</a:t>
                      </a:r>
                    </a:p>
                    <a:p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2060"/>
                          </a:solidFill>
                        </a:rPr>
                        <a:t>110,0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</a:rPr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8" name="Picture 2" descr="https://www.harbourpress.com/wp-content/uploads/2019/10/Health-Education-12-Cover-1150x6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915266"/>
            <a:ext cx="8748464" cy="19427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 « ОХРАНА ОКРУЖАЮЩЕЙ СРЕДЫ И ЭКОЛОГИЧЕСКАЯ БЕЗОПАСНОСТЬ   на  территории  </a:t>
            </a:r>
          </a:p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КМО АО на 2021-2025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гг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5429752"/>
              </p:ext>
            </p:extLst>
          </p:nvPr>
        </p:nvGraphicFramePr>
        <p:xfrm>
          <a:off x="467544" y="1340768"/>
          <a:ext cx="8352928" cy="23042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8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18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23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05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ТЫС.РУБ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ИСТОЧНИК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7751">
                <a:tc>
                  <a:txBody>
                    <a:bodyPr/>
                    <a:lstStyle/>
                    <a:p>
                      <a:pPr algn="ctr"/>
                      <a:r>
                        <a:rPr lang="ru-RU" sz="2200" b="1" u="none" dirty="0">
                          <a:solidFill>
                            <a:srgbClr val="002060"/>
                          </a:solidFill>
                        </a:rPr>
                        <a:t>ЛИКВИДАЦИЯ НЕСАНКЦИОНИРОВАННЫХ СВАЛОК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>
                          <a:solidFill>
                            <a:srgbClr val="002060"/>
                          </a:solidFill>
                        </a:rPr>
                        <a:t>700,0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>
                          <a:solidFill>
                            <a:srgbClr val="002060"/>
                          </a:solidFill>
                        </a:rPr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5979"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>
                          <a:solidFill>
                            <a:srgbClr val="002060"/>
                          </a:solidFill>
                        </a:rPr>
                        <a:t>СОДЕРЖАНИЕ МЕСТ</a:t>
                      </a:r>
                      <a:r>
                        <a:rPr lang="ru-RU" sz="2200" b="1" baseline="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ru-RU" sz="2200" b="1" dirty="0">
                          <a:solidFill>
                            <a:srgbClr val="002060"/>
                          </a:solidFill>
                        </a:rPr>
                        <a:t> (ПЛОЩАДОК) НАКОПЛЕНИЯ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>
                          <a:solidFill>
                            <a:srgbClr val="002060"/>
                          </a:solidFill>
                        </a:rPr>
                        <a:t>2000,0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>
                          <a:solidFill>
                            <a:srgbClr val="002060"/>
                          </a:solidFill>
                        </a:rPr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66562" name="Picture 2" descr="https://spravedlivo.center/fotocatalog/Ivanovogorozhanedobilislikvidaciinesankcionirovannojsvalkivodvore_ki4k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861048"/>
            <a:ext cx="8388423" cy="29969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332656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МП « ОБЕСПЕЧЕНИЕ ЖИЛЬЕМ МОЛОДЫХ СЕМЕЙ</a:t>
            </a:r>
          </a:p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на  территории  КМО АО на 2025-2028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гг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7440145"/>
              </p:ext>
            </p:extLst>
          </p:nvPr>
        </p:nvGraphicFramePr>
        <p:xfrm>
          <a:off x="467544" y="1340768"/>
          <a:ext cx="8352928" cy="2166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8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3377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ТЫС.РУБ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ИСТОЧНИК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54460">
                <a:tc>
                  <a:txBody>
                    <a:bodyPr/>
                    <a:lstStyle/>
                    <a:p>
                      <a:pPr algn="ctr"/>
                      <a:r>
                        <a:rPr lang="ru-RU" sz="2200" b="1" u="none" dirty="0">
                          <a:solidFill>
                            <a:srgbClr val="002060"/>
                          </a:solidFill>
                        </a:rPr>
                        <a:t>СОЦИАЛЬНЫЕ ВЫПЛАТЫ МОЛОДЫМ СЕМЬЯМ НА ПРИОБРЕТЕНИЕ(СТРОИТЕЛЬСТВО)ЖИЛЬЯ</a:t>
                      </a:r>
                    </a:p>
                    <a:p>
                      <a:pPr algn="ctr"/>
                      <a:r>
                        <a:rPr lang="ru-RU" sz="2200" b="1" u="none" dirty="0">
                          <a:solidFill>
                            <a:srgbClr val="002060"/>
                          </a:solidFill>
                        </a:rPr>
                        <a:t>(1 СЕМЬЯ)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>
                          <a:solidFill>
                            <a:srgbClr val="002060"/>
                          </a:solidFill>
                        </a:rPr>
                        <a:t>279,5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>
                          <a:solidFill>
                            <a:srgbClr val="002060"/>
                          </a:solidFill>
                        </a:rPr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69634" name="Picture 2" descr="http://www.edu21.cap.ru/home/3710/banner2015/sidim%20doma%2020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933056"/>
            <a:ext cx="8280921" cy="29249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1199736"/>
              </p:ext>
            </p:extLst>
          </p:nvPr>
        </p:nvGraphicFramePr>
        <p:xfrm>
          <a:off x="-4227" y="1268761"/>
          <a:ext cx="9144000" cy="2305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204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35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8071"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5757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2060"/>
                          </a:solidFill>
                        </a:rPr>
                        <a:t>НА</a:t>
                      </a:r>
                      <a:r>
                        <a:rPr lang="ru-RU" sz="2000" b="1" baseline="0" dirty="0">
                          <a:solidFill>
                            <a:srgbClr val="002060"/>
                          </a:solidFill>
                        </a:rPr>
                        <a:t> РЕАЛИЗАЦИЮ МЕРОПРИЯТИЯ ПО СОЗДАНИЮ КОМФОРТНОЙ ГОРОДСКОЙ СРЕДЫ </a:t>
                      </a:r>
                    </a:p>
                    <a:p>
                      <a:pPr algn="ctr"/>
                      <a:r>
                        <a:rPr lang="ru-RU" sz="20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БЛАГОУСТРОЙСТВО</a:t>
                      </a:r>
                      <a:r>
                        <a:rPr lang="ru-RU" sz="20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ОБЩЕСТВЕННЫХ ТЕРРИТОРИЙ 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ru-RU" sz="2400" b="1" dirty="0">
                          <a:solidFill>
                            <a:srgbClr val="002060"/>
                          </a:solidFill>
                        </a:rPr>
                        <a:t>600,0 </a:t>
                      </a:r>
                      <a:r>
                        <a:rPr lang="ru-RU" sz="2400" b="1" dirty="0" err="1">
                          <a:solidFill>
                            <a:srgbClr val="002060"/>
                          </a:solidFill>
                        </a:rPr>
                        <a:t>тыс.руб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0" y="332656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МП « ФОРМИРОВАНИЕ КОМФОРТНОЙ ГОРОДСКОЙ СРЕДЫ на  территории  КМО АО на 2021-2026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гг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" y="3429000"/>
            <a:ext cx="9144000" cy="3428999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2208349"/>
              </p:ext>
            </p:extLst>
          </p:nvPr>
        </p:nvGraphicFramePr>
        <p:xfrm>
          <a:off x="395537" y="1484784"/>
          <a:ext cx="8352928" cy="1152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98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0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3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МЕРОПРИЯТИЯ ПО ОБЕСПЕЧЕНИЮ СОХРАННОСТИ АРХИВНОГО ФОНДА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  <a:p>
                      <a:pPr algn="ctr"/>
                      <a:r>
                        <a:rPr lang="ru-RU" sz="2400" dirty="0"/>
                        <a:t>40,0 Т.Р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  <a:p>
                      <a:pPr algn="ctr"/>
                      <a:r>
                        <a:rPr lang="ru-RU" sz="2400" dirty="0"/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51520" y="260648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 « РАЗВИТИЕ АРХИВНОГО ДЕЛА НА ТЕРРИТОРИИ </a:t>
            </a:r>
          </a:p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на  территории  КМО АО на 2025-2028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гг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</a:p>
        </p:txBody>
      </p:sp>
      <p:pic>
        <p:nvPicPr>
          <p:cNvPr id="12" name="Рисунок 11" descr="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2714624"/>
            <a:ext cx="8280920" cy="3450679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8777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95536" y="260648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 « ЗАЩИТА НАСЕЛЕНИЯ И  территории  КМО АО ОТ ЧС , ОБЕСПЕЧЕНИЕ ПОЖАРНОЙ БЕЗОПАСНОСТИ И БЕЗОПАСНОСТИ ЛЮДЕЙ НА ВОДНЫХ ОБЪЕКТАХ на 2025-2029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гг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</a:p>
        </p:txBody>
      </p:sp>
      <p:pic>
        <p:nvPicPr>
          <p:cNvPr id="14344" name="Picture 8" descr="https://vashelektrik24.ru/wp-content/uploads/2018/07/pozharniy-1024x9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9" y="1628800"/>
            <a:ext cx="3744416" cy="335699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227094" y="5229200"/>
            <a:ext cx="530215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МЕРОПРИЯТИЯ В СФЕРЕ</a:t>
            </a:r>
          </a:p>
          <a:p>
            <a:pPr algn="ctr"/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ОБЕСПЕЧЕНИЯПОЖАРНОЙ </a:t>
            </a:r>
          </a:p>
          <a:p>
            <a:pPr algn="ctr"/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БЕЗОПАСНОСТИ 790,0 ТЫС.РУБ</a:t>
            </a:r>
          </a:p>
        </p:txBody>
      </p:sp>
      <p:pic>
        <p:nvPicPr>
          <p:cNvPr id="14350" name="Picture 14" descr="https://static.vecteezy.com/system/resources/thumbnails/000/298/501/small_2x/ifdl_h97x_1804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048000"/>
            <a:ext cx="4305300" cy="381000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218245" y="1844824"/>
            <a:ext cx="554299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ОРГАНИЗАЦИЯ РАБОТЫ ПЛЯЖА  </a:t>
            </a:r>
          </a:p>
          <a:p>
            <a:pPr algn="ctr"/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 ЛЕТНИЙ ПЕРИОД</a:t>
            </a:r>
          </a:p>
          <a:p>
            <a:pPr algn="ctr"/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150,0 ТЫС.РУБ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ЛЬН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95536" y="0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cap="all" dirty="0">
              <a:ln/>
              <a:solidFill>
                <a:schemeClr val="tx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 « ЦИФРОВОЕ РАЗВИТИЕ КАРГОПОЛЬСКОГО МУНИЦИПАЛЬНОГО ОКРУГА АО  на 2021-2025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гг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</a:p>
        </p:txBody>
      </p:sp>
      <p:pic>
        <p:nvPicPr>
          <p:cNvPr id="15362" name="Picture 2" descr="https://aist.global/img/lms-hea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49080"/>
            <a:ext cx="9143999" cy="2708920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1271800"/>
              </p:ext>
            </p:extLst>
          </p:nvPr>
        </p:nvGraphicFramePr>
        <p:xfrm>
          <a:off x="395537" y="1484784"/>
          <a:ext cx="8496943" cy="2359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55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6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4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59005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МЕРОПРИЯТИЕ: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ТЫС.РУБ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ОТКЛОНЕНИЕ</a:t>
                      </a:r>
                      <a:r>
                        <a:rPr lang="ru-RU" baseline="0" dirty="0"/>
                        <a:t> ОТ ПЛАНА НА   01.01.2024 Г.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5250"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РАСХОДЫ В ОБЛАСТИ </a:t>
                      </a:r>
                    </a:p>
                    <a:p>
                      <a:pPr algn="ctr"/>
                      <a:r>
                        <a:rPr lang="ru-RU" sz="22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ИНФОРМАЦИОННОГО </a:t>
                      </a:r>
                    </a:p>
                    <a:p>
                      <a:pPr algn="ctr"/>
                      <a:r>
                        <a:rPr lang="ru-RU" sz="22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ОБЕСПЕЧЕНИЯ ОМС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2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3876,3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2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-782,3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11358"/>
            <a:ext cx="90311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ДОХОДНАЯ ЧАСТЬ БЮДЖЕТА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908723"/>
          <a:ext cx="9144000" cy="60195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367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72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8069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Д О Х О Д Н</a:t>
                      </a:r>
                      <a:r>
                        <a:rPr lang="ru-RU" sz="3200" baseline="0" dirty="0"/>
                        <a:t> </a:t>
                      </a:r>
                      <a:r>
                        <a:rPr lang="ru-RU" sz="3200" dirty="0"/>
                        <a:t>Ы Е    И С Т О Ч Н И К И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800" dirty="0"/>
                    </a:p>
                    <a:p>
                      <a:pPr algn="ctr"/>
                      <a:r>
                        <a:rPr lang="ru-RU" dirty="0"/>
                        <a:t>НОРМАТИВ,%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189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Налог</a:t>
                      </a:r>
                      <a:r>
                        <a:rPr lang="ru-RU" sz="16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на доходы физических лиц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36,5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3189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Акцизы на нефтепродукты</a:t>
                      </a:r>
                      <a:r>
                        <a:rPr lang="ru-RU" sz="16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0, 52118 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3189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Туристический налог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184542"/>
                  </a:ext>
                </a:extLst>
              </a:tr>
              <a:tr h="413189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Налог, взимаемый  в</a:t>
                      </a:r>
                      <a:r>
                        <a:rPr lang="ru-RU" sz="16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связи с применением УСН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3189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Единый сельскохозяйственный налог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3189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Налог ,взимаемый в связи с применением</a:t>
                      </a:r>
                      <a:r>
                        <a:rPr lang="ru-RU" sz="16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патентной СН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3189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Налог</a:t>
                      </a:r>
                      <a:r>
                        <a:rPr lang="ru-RU" sz="16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на имущество физических лиц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100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3189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Транспортный налог с физических</a:t>
                      </a:r>
                      <a:r>
                        <a:rPr lang="ru-RU" sz="16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лиц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80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3189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Земельный налог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3189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Государственная пошлина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3189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Плата за негативное</a:t>
                      </a:r>
                      <a:r>
                        <a:rPr lang="ru-RU" sz="16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воздействие на окружающую среду 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13189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Штрафы ,санкции ,возмещение ущерба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согласно БК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13189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Доходы</a:t>
                      </a:r>
                      <a:r>
                        <a:rPr lang="ru-RU" sz="16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от использования имущества 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ЛЬН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95536" y="0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 «РАЗВИТИЕ СФЕРЫ ЖИЛИЩНО-КОММУНАЛЬНОГО ХОЗЯЙСТВА КАРГОПОЛЬСКОГО МУНИЦИПАЛЬНОГО ОКРУГА АРХАНГЕЛЬСКОЙ ОБЛАСТИ  на 2021-2025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гг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6629374"/>
              </p:ext>
            </p:extLst>
          </p:nvPr>
        </p:nvGraphicFramePr>
        <p:xfrm>
          <a:off x="323528" y="1071895"/>
          <a:ext cx="8496944" cy="41764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8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3653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МЕРОПРИЯТИЕ: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ТЫС.РБ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ИСТОЧНИК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5023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СОДЕРЖАНИЕ НЕЗАСЕЛЕННОГО МУНИЦИПАЛЬНОГО ЖИЛИЩНОГО ФОНДА(В ЧАСТИ ОПЛАТЫ КОММУНАЛЬНЫХ УСЛУГ), </a:t>
                      </a:r>
                    </a:p>
                    <a:p>
                      <a:pPr algn="ctr"/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ДОСТАВКА</a:t>
                      </a:r>
                      <a:r>
                        <a:rPr lang="ru-RU" sz="20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КВИТАНЦИЙ ПО СОЦ НАЙМУ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233,4</a:t>
                      </a:r>
                    </a:p>
                    <a:p>
                      <a:pPr algn="ctr"/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24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463,0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1011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РЕМОНТ МУНИЦИПАЛЬНОГО ЖИЛ.ФОНДА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500,0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5341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ВЗНОСЫ В</a:t>
                      </a:r>
                      <a:r>
                        <a:rPr lang="ru-RU" sz="20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ФОНД КАПИТАЛЬНОГО РЕМОНТА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2500,0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36225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ВОЗМЕЩЕНИЕ РАСХОДОВ ГРАЖДАНАМ</a:t>
                      </a:r>
                      <a:r>
                        <a:rPr lang="ru-RU" sz="20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НА ОРГАНИЗАЦИЮ СТАЦИОНАРНОГО ЭЛЕКТРОСНАБЖЕНИЯ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50,0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9116339"/>
                  </a:ext>
                </a:extLst>
              </a:tr>
            </a:tbl>
          </a:graphicData>
        </a:graphic>
      </p:graphicFrame>
      <p:pic>
        <p:nvPicPr>
          <p:cNvPr id="8" name="Picture 2" descr="https://phonoteka.org/uploads/posts/2021-05/1621645730_26-phonoteka_org-p-fon-dlya-prezentatsii-zhkkh-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5387974"/>
            <a:ext cx="7776864" cy="1470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ЛЬН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95536" y="0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 «РАЗВИТИЕ СФЕРЫ ЖИЛИЩНО-КОММУНАЛЬНОГО ХОЗЯЙСТВА КАРГОПОЛЬСКОГО МУНИЦИПАЛЬНОГО ОКРУГА АО  на 2021-2025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гг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26716"/>
              </p:ext>
            </p:extLst>
          </p:nvPr>
        </p:nvGraphicFramePr>
        <p:xfrm>
          <a:off x="323528" y="1196752"/>
          <a:ext cx="8640960" cy="41419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76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3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10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4871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МЕРОПРИЯТИЕ: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ТЫС.РУБ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ИСТОЧНИК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528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ОБЕСПЕЧЕНИЕ МЕРОПРИЯТИЙ ПО РЕМОНТНО- ЭКСПЛУАТАЦИОННОМУ ОБСЛУЖИВАНИЮ ЭЛЕКТРОСЕТЕВЫХ ОБЪЕКТОВ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100,0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5426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РАЗРАБОТКА ПСД НА СТРОИТЕЛЬСТВО И РЕКОНСТРУКЦИЮ ОБЪЕКТОВ ВОДООТВЕДЕНИЯ </a:t>
                      </a:r>
                    </a:p>
                    <a:p>
                      <a:pPr algn="ctr"/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(на строительство канализационного коллектора по </a:t>
                      </a:r>
                      <a:r>
                        <a:rPr lang="ru-RU" sz="2000" b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ул.Школьной,Белозерской,Ленина</a:t>
                      </a: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и </a:t>
                      </a:r>
                      <a:r>
                        <a:rPr lang="ru-RU" sz="2000" b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пос.Пригородный</a:t>
                      </a: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4000,0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5426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РАЗРАБОТКА ПСД НА ОБЕСПЕЧЕНИЕМ ВОДОСНАБЖЕНИЯ ЧАСТНОГО СЕКТОРА (по </a:t>
                      </a:r>
                      <a:r>
                        <a:rPr lang="ru-RU" sz="2000" b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ул.Красная</a:t>
                      </a: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ru-RU" sz="2000" b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Горка,решение</a:t>
                      </a: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суда)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300,0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4" name="Picture 2" descr="https://sml.gks.ru/storage/document_news/2020/08-05/X7ihtn7c/gkh-832xx4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5387973"/>
            <a:ext cx="8640960" cy="1470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ЛЬН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95536" y="0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МП «РАЗВИТИЕ СФЕРЫ ЖИЛИЩНО-КОММУНАЛЬНОГО ХОЗЯЙСТВА КАРГОПОЛЬСКОГО МУНИЦИПАЛЬНОГО ОКРУГА АО  на 2021-2025 </a:t>
            </a:r>
            <a:r>
              <a:rPr lang="ru-RU" sz="24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гг</a:t>
            </a:r>
            <a:r>
              <a:rPr lang="ru-RU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4192442"/>
              </p:ext>
            </p:extLst>
          </p:nvPr>
        </p:nvGraphicFramePr>
        <p:xfrm>
          <a:off x="179512" y="1412776"/>
          <a:ext cx="8640960" cy="2448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76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3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10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МЕРОПРИЯТИЕ: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ТЫС.РУБ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ИСТОЧНИК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2087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МЕРОПРИЯТИЯ ПО СНОСУ ПЕРЕСЕЛЕННЫХ АВАРИЙНЫХ МНОГОКВАРТИРНЫХ ДОМОВ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900,0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МБ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2087"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8414652"/>
                  </a:ext>
                </a:extLst>
              </a:tr>
            </a:tbl>
          </a:graphicData>
        </a:graphic>
      </p:graphicFrame>
      <p:pic>
        <p:nvPicPr>
          <p:cNvPr id="8" name="Рисунок 7" descr="10215609001ILLUSTR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861046"/>
            <a:ext cx="8640960" cy="2996954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27" y="11923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51520" y="332656"/>
            <a:ext cx="849694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</a:t>
            </a:r>
          </a:p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Резервный фонд-</a:t>
            </a:r>
          </a:p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500,0 </a:t>
            </a:r>
            <a:r>
              <a:rPr lang="ru-RU" sz="5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тыс.руб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1266" name="Picture 2" descr="https://i.ytimg.com/vi/GHe6iixMBJE/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227" y="3140968"/>
            <a:ext cx="9148228" cy="35566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95536" y="188640"/>
            <a:ext cx="84969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Расходы на Осуществление переданных государственных полномочий</a:t>
            </a:r>
            <a:endParaRPr lang="ru-RU" sz="3200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807711572"/>
              </p:ext>
            </p:extLst>
          </p:nvPr>
        </p:nvGraphicFramePr>
        <p:xfrm>
          <a:off x="0" y="1196752"/>
          <a:ext cx="914400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95536" y="188640"/>
            <a:ext cx="849694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Расходы на содержание органов местного самоуправления</a:t>
            </a:r>
          </a:p>
          <a:p>
            <a:pPr algn="ctr"/>
            <a:endParaRPr lang="ru-RU" sz="3200" b="1" cap="all" dirty="0">
              <a:ln/>
              <a:solidFill>
                <a:schemeClr val="tx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40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104 215,2 </a:t>
            </a:r>
            <a:r>
              <a:rPr lang="ru-RU" sz="28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тыс.руб</a:t>
            </a:r>
            <a:endParaRPr lang="ru-RU" sz="2800" dirty="0"/>
          </a:p>
        </p:txBody>
      </p:sp>
      <p:pic>
        <p:nvPicPr>
          <p:cNvPr id="4100" name="Picture 4" descr="https://sun9-40.userapi.com/impg/RkLL5IdrYwns47KN1ZYJvaKkzEtr8RNiqkVv2w/EUdW72N0Mbw.jpg?size=981x552&amp;quality=96&amp;sign=e5d58da1573463639873619f71c80a77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2636912"/>
            <a:ext cx="9143999" cy="42210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133C2D-0524-1796-01A3-E6605A4175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E19086-8F3B-C04B-C92B-AA710B00A4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Ы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894AC34-3E5F-1DD9-7AE6-AD4ABFCDB2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5895245-AB3B-BF00-2A3B-F199FEF16C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3E5A42A-5C83-B1F7-DDDD-B8345A5CA975}"/>
              </a:ext>
            </a:extLst>
          </p:cNvPr>
          <p:cNvSpPr/>
          <p:nvPr/>
        </p:nvSpPr>
        <p:spPr>
          <a:xfrm>
            <a:off x="395536" y="188640"/>
            <a:ext cx="84969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Расходы на ПРОВЕДЕНИЕ ВЫБОРОВ ПРЕДСТАВИТЕЛЬНОГО ОРГАНА КАРГОПОЛЬСКОГО МУНИЦИПАЛЬНОГО ОКРУГА </a:t>
            </a:r>
          </a:p>
          <a:p>
            <a:pPr algn="ctr"/>
            <a:r>
              <a:rPr lang="ru-RU" sz="40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1000,0 </a:t>
            </a:r>
            <a:r>
              <a:rPr lang="ru-RU" sz="28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тыс.руб</a:t>
            </a:r>
            <a:endParaRPr lang="ru-RU" sz="2800" dirty="0"/>
          </a:p>
        </p:txBody>
      </p:sp>
      <p:pic>
        <p:nvPicPr>
          <p:cNvPr id="4100" name="Picture 4" descr="https://sun9-40.userapi.com/impg/RkLL5IdrYwns47KN1ZYJvaKkzEtr8RNiqkVv2w/EUdW72N0Mbw.jpg?size=981x552&amp;quality=96&amp;sign=e5d58da1573463639873619f71c80a77&amp;type=album">
            <a:extLst>
              <a:ext uri="{FF2B5EF4-FFF2-40B4-BE49-F238E27FC236}">
                <a16:creationId xmlns:a16="http://schemas.microsoft.com/office/drawing/2014/main" id="{B9FD1057-3E15-0F80-80A2-81C29F8244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697642"/>
            <a:ext cx="9143999" cy="3430374"/>
          </a:xfrm>
          <a:prstGeom prst="rect">
            <a:avLst/>
          </a:prstGeom>
          <a:noFill/>
        </p:spPr>
      </p:pic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83758BEB-9CBE-C0EE-E697-82B8298138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4" y="2987584"/>
            <a:ext cx="9144000" cy="4059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873287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683568" y="260648"/>
            <a:ext cx="77768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cap="all" dirty="0" err="1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Непрограммные</a:t>
            </a:r>
            <a:r>
              <a:rPr lang="ru-RU" sz="28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Расходы в области </a:t>
            </a:r>
          </a:p>
          <a:p>
            <a:pPr algn="ctr"/>
            <a:r>
              <a:rPr lang="ru-RU" sz="28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земельно-имущественных отношений </a:t>
            </a:r>
            <a:endParaRPr lang="ru-RU" sz="2800" dirty="0"/>
          </a:p>
        </p:txBody>
      </p:sp>
      <p:pic>
        <p:nvPicPr>
          <p:cNvPr id="8" name="Picture 2" descr="https://rupinderrai.files.wordpress.com/2018/01/market-update-4-e15151743359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21088"/>
            <a:ext cx="9144000" cy="2636912"/>
          </a:xfrm>
          <a:prstGeom prst="rect">
            <a:avLst/>
          </a:prstGeom>
          <a:noFill/>
        </p:spPr>
      </p:pic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1573820730"/>
              </p:ext>
            </p:extLst>
          </p:nvPr>
        </p:nvGraphicFramePr>
        <p:xfrm>
          <a:off x="251520" y="1556792"/>
          <a:ext cx="8640960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51519" y="1942414"/>
            <a:ext cx="19588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 3 000,0 </a:t>
            </a:r>
            <a:r>
              <a:rPr lang="ru-RU" sz="2800" b="1" dirty="0" err="1">
                <a:solidFill>
                  <a:schemeClr val="tx2">
                    <a:lumMod val="75000"/>
                  </a:schemeClr>
                </a:solidFill>
              </a:rPr>
              <a:t>т.р</a:t>
            </a:r>
            <a:r>
              <a:rPr lang="ru-RU" sz="2800" b="1" dirty="0"/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3529" y="3265240"/>
            <a:ext cx="188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 2 162,0 </a:t>
            </a:r>
            <a:r>
              <a:rPr lang="ru-RU" sz="2800" b="1" dirty="0" err="1">
                <a:solidFill>
                  <a:schemeClr val="tx2">
                    <a:lumMod val="75000"/>
                  </a:schemeClr>
                </a:solidFill>
              </a:rPr>
              <a:t>т.р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27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39552" y="332656"/>
            <a:ext cx="80648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Непрограммные  Расходы в области </a:t>
            </a:r>
          </a:p>
          <a:p>
            <a:pPr algn="ctr"/>
            <a:r>
              <a:rPr lang="ru-RU" sz="28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земельно-имущественных отношений и других ОБЩЕГОСУДАРСТВЕННЫХ ВОПРОСОВ</a:t>
            </a:r>
          </a:p>
          <a:p>
            <a:pPr algn="ctr"/>
            <a:endParaRPr lang="ru-RU" sz="2800" b="1" cap="all" dirty="0">
              <a:ln/>
              <a:solidFill>
                <a:schemeClr val="tx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ru-RU" sz="2800" b="1" cap="all" dirty="0">
              <a:ln/>
              <a:solidFill>
                <a:schemeClr val="tx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ru-RU" sz="2800" dirty="0"/>
          </a:p>
        </p:txBody>
      </p:sp>
      <p:graphicFrame>
        <p:nvGraphicFramePr>
          <p:cNvPr id="8" name="Содержимое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4328829"/>
              </p:ext>
            </p:extLst>
          </p:nvPr>
        </p:nvGraphicFramePr>
        <p:xfrm>
          <a:off x="97200" y="2130425"/>
          <a:ext cx="8820472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8764164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27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39552" y="332656"/>
            <a:ext cx="80648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Непрограммные  Расходы в области </a:t>
            </a:r>
          </a:p>
          <a:p>
            <a:pPr algn="ctr"/>
            <a:r>
              <a:rPr lang="ru-RU" sz="28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земельно-имущественных отношений и других ОБЩЕГОСУДАРСТВЕННЫХ ВОПРОСОВ</a:t>
            </a:r>
            <a:endParaRPr lang="ru-RU" sz="2800" dirty="0"/>
          </a:p>
        </p:txBody>
      </p:sp>
      <p:pic>
        <p:nvPicPr>
          <p:cNvPr id="9218" name="Picture 2" descr="https://cs13.pikabu.ru/post_img/2020/08/13/10/og_og_15973348282134785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573" y="3717032"/>
            <a:ext cx="9144000" cy="3140968"/>
          </a:xfrm>
          <a:prstGeom prst="rect">
            <a:avLst/>
          </a:prstGeom>
          <a:noFill/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879112"/>
              </p:ext>
            </p:extLst>
          </p:nvPr>
        </p:nvGraphicFramePr>
        <p:xfrm>
          <a:off x="323528" y="1894099"/>
          <a:ext cx="8496944" cy="17063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36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0926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bg1"/>
                          </a:solidFill>
                        </a:rPr>
                        <a:t>Погашение</a:t>
                      </a:r>
                      <a:r>
                        <a:rPr lang="ru-RU" sz="2000" b="1" baseline="0" dirty="0">
                          <a:solidFill>
                            <a:schemeClr val="bg1"/>
                          </a:solidFill>
                        </a:rPr>
                        <a:t> исков к казне муниципального образования</a:t>
                      </a:r>
                      <a:endParaRPr lang="ru-RU" sz="2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2000" b="1" dirty="0">
                          <a:solidFill>
                            <a:schemeClr val="bg1"/>
                          </a:solidFill>
                        </a:rPr>
                        <a:t> 1500,0 </a:t>
                      </a:r>
                      <a:r>
                        <a:rPr lang="ru-RU" sz="2000" b="1" dirty="0" err="1">
                          <a:solidFill>
                            <a:schemeClr val="bg1"/>
                          </a:solidFill>
                        </a:rPr>
                        <a:t>тыс.руб</a:t>
                      </a:r>
                      <a:endParaRPr lang="ru-RU" sz="2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7091"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РЕМОНТ ОБЪЕКТОВ КУЛЬТУРНОГО НАСЛЕДИЯ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</a:t>
                      </a:r>
                    </a:p>
                    <a:p>
                      <a:pPr algn="ctr"/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1 000,0 </a:t>
                      </a:r>
                      <a:r>
                        <a:rPr lang="ru-RU" sz="2000" b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тыс.руб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-684584" y="0"/>
            <a:ext cx="105851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Структура доходной части бюджета</a:t>
            </a: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0" y="692696"/>
          <a:ext cx="9144000" cy="5976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161764" y="1219200"/>
          <a:ext cx="8892480" cy="545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8654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41602" y="-4737"/>
            <a:ext cx="748938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 </a:t>
            </a:r>
            <a:r>
              <a:rPr lang="ru-RU" sz="40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Собственные доходы бюджета: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0707" y="764704"/>
          <a:ext cx="9144000" cy="6120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813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83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2024 год</a:t>
                      </a:r>
                    </a:p>
                    <a:p>
                      <a:pPr algn="ctr"/>
                      <a:r>
                        <a:rPr lang="ru-RU" sz="1100" dirty="0"/>
                        <a:t>(план на 01.01.2024)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2025 год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отклонение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4803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Налог</a:t>
                      </a:r>
                      <a:r>
                        <a:rPr lang="ru-RU" sz="16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на доходы физических лиц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10253F"/>
                          </a:solidFill>
                          <a:latin typeface="Calibri"/>
                        </a:rPr>
                        <a:t>107 937,9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10253F"/>
                          </a:solidFill>
                          <a:latin typeface="Calibri"/>
                        </a:rPr>
                        <a:t>125 706,7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+ 17 768,8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4803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Акцизы на нефтепродукты</a:t>
                      </a:r>
                      <a:r>
                        <a:rPr lang="ru-RU" sz="16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10253F"/>
                          </a:solidFill>
                          <a:latin typeface="Calibri"/>
                        </a:rPr>
                        <a:t>29 021,3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10253F"/>
                          </a:solidFill>
                          <a:latin typeface="Calibri"/>
                        </a:rPr>
                        <a:t>31 986,0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+ 2 964,7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4803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Туристический налог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10253F"/>
                          </a:solidFill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10253F"/>
                          </a:solidFill>
                          <a:latin typeface="Calibri"/>
                        </a:rPr>
                        <a:t>1 000,0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+1 000,0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0355584"/>
                  </a:ext>
                </a:extLst>
              </a:tr>
              <a:tr h="364803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Налог, взимаемый  в</a:t>
                      </a:r>
                      <a:r>
                        <a:rPr lang="ru-RU" sz="16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связи с применением УСН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10253F"/>
                          </a:solidFill>
                          <a:latin typeface="Calibri"/>
                        </a:rPr>
                        <a:t>13 283,0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10253F"/>
                          </a:solidFill>
                          <a:latin typeface="Calibri"/>
                        </a:rPr>
                        <a:t>20 769,0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+ 7 486,0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4803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Единый сельскохозяйственный налог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10253F"/>
                          </a:solidFill>
                          <a:latin typeface="Calibri"/>
                        </a:rPr>
                        <a:t>512,0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10253F"/>
                          </a:solidFill>
                          <a:latin typeface="Calibri"/>
                        </a:rPr>
                        <a:t>1,0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- 511,0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4803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Налог ,взимаемый в связи с применением</a:t>
                      </a:r>
                      <a:r>
                        <a:rPr lang="ru-RU" sz="16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ПСН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10253F"/>
                          </a:solidFill>
                          <a:latin typeface="Calibri"/>
                        </a:rPr>
                        <a:t>2 800,0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10253F"/>
                          </a:solidFill>
                          <a:latin typeface="Calibri"/>
                        </a:rPr>
                        <a:t>6 861,0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+ 4 061,0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4803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Налог</a:t>
                      </a:r>
                      <a:r>
                        <a:rPr lang="ru-RU" sz="16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на имущество физических лиц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10253F"/>
                          </a:solidFill>
                          <a:latin typeface="Calibri"/>
                        </a:rPr>
                        <a:t>4 860,0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10253F"/>
                          </a:solidFill>
                          <a:latin typeface="Calibri"/>
                        </a:rPr>
                        <a:t>5 446,0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586,0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4803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Транспортный налог с физических лиц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10253F"/>
                          </a:solidFill>
                          <a:latin typeface="Calibri"/>
                        </a:rPr>
                        <a:t>16 184,2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10253F"/>
                          </a:solidFill>
                          <a:latin typeface="Calibri"/>
                        </a:rPr>
                        <a:t>17 044,1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+ 859,9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4803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Земельный налог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10253F"/>
                          </a:solidFill>
                          <a:latin typeface="Calibri"/>
                        </a:rPr>
                        <a:t>5 611,0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10253F"/>
                          </a:solidFill>
                          <a:latin typeface="Calibri"/>
                        </a:rPr>
                        <a:t>4 633,0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- 978,0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4803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Государственная пошлина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10253F"/>
                          </a:solidFill>
                          <a:latin typeface="Calibri"/>
                        </a:rPr>
                        <a:t>2 078,0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10253F"/>
                          </a:solidFill>
                          <a:latin typeface="Calibri"/>
                        </a:rPr>
                        <a:t>3 548,0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+ 1 470,0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4803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Плата за негативное</a:t>
                      </a:r>
                      <a:r>
                        <a:rPr lang="ru-RU" sz="16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воздействие на окружающую  среду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10253F"/>
                          </a:solidFill>
                          <a:latin typeface="Calibri"/>
                        </a:rPr>
                        <a:t>217,0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10253F"/>
                          </a:solidFill>
                          <a:latin typeface="Calibri"/>
                        </a:rPr>
                        <a:t>104,3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- 112,7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4803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Штрафы ,санкции ,возмещение ущерба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10253F"/>
                          </a:solidFill>
                          <a:latin typeface="Calibri"/>
                        </a:rPr>
                        <a:t>1 587,0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10253F"/>
                          </a:solidFill>
                          <a:latin typeface="Calibri"/>
                        </a:rPr>
                        <a:t>1 944,0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+ 357,0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4803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Доходы</a:t>
                      </a:r>
                      <a:r>
                        <a:rPr lang="ru-RU" sz="16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от использования имущества 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10253F"/>
                          </a:solidFill>
                          <a:latin typeface="Calibri"/>
                        </a:rPr>
                        <a:t>17 413,0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10253F"/>
                          </a:solidFill>
                          <a:latin typeface="Calibri"/>
                        </a:rPr>
                        <a:t>23 338,0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+ 5 925,0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4803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Доходы от продажи активов</a:t>
                      </a:r>
                      <a:r>
                        <a:rPr lang="ru-RU" sz="16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10253F"/>
                          </a:solidFill>
                          <a:latin typeface="Calibri"/>
                        </a:rPr>
                        <a:t>1 100,0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10253F"/>
                          </a:solidFill>
                          <a:latin typeface="Calibri"/>
                        </a:rPr>
                        <a:t>1 750,0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+ 650,0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80038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ИТОГО:</a:t>
                      </a: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202 604,4</a:t>
                      </a: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244 131,1</a:t>
                      </a: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41 526,7</a:t>
                      </a: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7933120" y="388511"/>
            <a:ext cx="1200173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Тыс.руб</a:t>
            </a:r>
            <a:r>
              <a:rPr lang="ru-RU" sz="20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.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27" y="32464"/>
            <a:ext cx="9148227" cy="7140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Group 9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6262361"/>
              </p:ext>
            </p:extLst>
          </p:nvPr>
        </p:nvGraphicFramePr>
        <p:xfrm>
          <a:off x="0" y="1520556"/>
          <a:ext cx="9144000" cy="2637660"/>
        </p:xfrm>
        <a:graphic>
          <a:graphicData uri="http://schemas.openxmlformats.org/drawingml/2006/table">
            <a:tbl>
              <a:tblPr/>
              <a:tblGrid>
                <a:gridCol w="4716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36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30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Наименование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2024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2025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отклонение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5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Дотация на выравнивание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бюджетной обеспеченности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109 134,5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106 996,7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</a:rPr>
                        <a:t>+ 2 137,8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4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Дотация на поддержку мер по обеспечению сбалансированности бюджета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309 263,6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289 467,1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</a:rPr>
                        <a:t>-19 796,5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95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ИТОГО: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418 398,1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399 463,8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</a:rPr>
                        <a:t>- 17 658,7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51520" y="0"/>
            <a:ext cx="889248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Финансовая помощь </a:t>
            </a:r>
          </a:p>
          <a:p>
            <a:pPr algn="ctr"/>
            <a:r>
              <a:rPr lang="ru-RU" sz="4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из областного бюджета 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900392" y="1091496"/>
            <a:ext cx="111561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Тыс.руб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076" name="Picture 4" descr="https://www.unicoin.ru/files/visual/nalichny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4284325"/>
            <a:ext cx="5796137" cy="29215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51520" y="0"/>
            <a:ext cx="889248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Структура доходной части бюджета с учетом безвозмездных поступлений из вышестоящих бюджетов  :</a:t>
            </a: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539552" y="1397000"/>
          <a:ext cx="8352928" cy="5200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200420" y="4953079"/>
            <a:ext cx="11264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  203</a:t>
            </a:r>
          </a:p>
          <a:p>
            <a:r>
              <a:rPr lang="ru-RU" b="1" dirty="0">
                <a:solidFill>
                  <a:schemeClr val="bg1"/>
                </a:solidFill>
              </a:rPr>
              <a:t> млн.руб.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76077" y="4952418"/>
            <a:ext cx="1073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244</a:t>
            </a:r>
          </a:p>
          <a:p>
            <a:pPr algn="ctr"/>
            <a:r>
              <a:rPr lang="ru-RU" b="1" dirty="0">
                <a:solidFill>
                  <a:schemeClr val="bg1"/>
                </a:solidFill>
              </a:rPr>
              <a:t>млн.руб.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-17263" y="0"/>
            <a:ext cx="916126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Структура расходов бюджета:</a:t>
            </a: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4029946463"/>
              </p:ext>
            </p:extLst>
          </p:nvPr>
        </p:nvGraphicFramePr>
        <p:xfrm>
          <a:off x="0" y="620688"/>
          <a:ext cx="9144000" cy="6237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17400</TotalTime>
  <Words>2553</Words>
  <Application>Microsoft Office PowerPoint</Application>
  <PresentationFormat>Экран (4:3)</PresentationFormat>
  <Paragraphs>624</Paragraphs>
  <Slides>49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4" baseType="lpstr">
      <vt:lpstr>Arial</vt:lpstr>
      <vt:lpstr>Calibri</vt:lpstr>
      <vt:lpstr>Tahoma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 </vt:lpstr>
      <vt:lpstr> </vt:lpstr>
      <vt:lpstr>тыс</vt:lpstr>
      <vt:lpstr>тыс</vt:lpstr>
      <vt:lpstr>Е</vt:lpstr>
      <vt:lpstr>Е</vt:lpstr>
      <vt:lpstr>Е</vt:lpstr>
      <vt:lpstr>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ЛЬН</vt:lpstr>
      <vt:lpstr>ЛЬН</vt:lpstr>
      <vt:lpstr>ЛЬН</vt:lpstr>
      <vt:lpstr>ЛЬН</vt:lpstr>
      <vt:lpstr>Презентация PowerPoint</vt:lpstr>
      <vt:lpstr> </vt:lpstr>
      <vt:lpstr>Ы</vt:lpstr>
      <vt:lpstr>Ы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ignatovskaya</dc:creator>
  <cp:lastModifiedBy>user</cp:lastModifiedBy>
  <cp:revision>601</cp:revision>
  <cp:lastPrinted>2024-12-17T06:42:13Z</cp:lastPrinted>
  <dcterms:created xsi:type="dcterms:W3CDTF">2021-09-24T09:26:25Z</dcterms:created>
  <dcterms:modified xsi:type="dcterms:W3CDTF">2024-12-24T13:35:57Z</dcterms:modified>
</cp:coreProperties>
</file>