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colors1.xml" ContentType="application/vnd.ms-office.chartcolorstyle+xml"/>
  <Override PartName="/ppt/charts/style1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6"/>
  </p:notesMasterIdLst>
  <p:sldIdLst>
    <p:sldId id="257" r:id="rId2"/>
    <p:sldId id="283" r:id="rId3"/>
    <p:sldId id="284" r:id="rId4"/>
    <p:sldId id="329" r:id="rId5"/>
    <p:sldId id="324" r:id="rId6"/>
    <p:sldId id="325" r:id="rId7"/>
    <p:sldId id="327" r:id="rId8"/>
    <p:sldId id="328" r:id="rId9"/>
    <p:sldId id="322" r:id="rId10"/>
    <p:sldId id="323" r:id="rId11"/>
    <p:sldId id="326" r:id="rId12"/>
    <p:sldId id="348" r:id="rId13"/>
    <p:sldId id="356" r:id="rId14"/>
    <p:sldId id="349" r:id="rId15"/>
    <p:sldId id="350" r:id="rId16"/>
    <p:sldId id="352" r:id="rId17"/>
    <p:sldId id="353" r:id="rId18"/>
    <p:sldId id="337" r:id="rId19"/>
    <p:sldId id="318" r:id="rId20"/>
    <p:sldId id="298" r:id="rId21"/>
    <p:sldId id="302" r:id="rId22"/>
    <p:sldId id="314" r:id="rId23"/>
    <p:sldId id="321" r:id="rId24"/>
    <p:sldId id="354" r:id="rId25"/>
    <p:sldId id="357" r:id="rId26"/>
    <p:sldId id="341" r:id="rId27"/>
    <p:sldId id="342" r:id="rId28"/>
    <p:sldId id="333" r:id="rId29"/>
    <p:sldId id="334" r:id="rId30"/>
    <p:sldId id="335" r:id="rId31"/>
    <p:sldId id="343" r:id="rId32"/>
    <p:sldId id="344" r:id="rId33"/>
    <p:sldId id="297" r:id="rId34"/>
    <p:sldId id="307" r:id="rId35"/>
    <p:sldId id="358" r:id="rId36"/>
    <p:sldId id="320" r:id="rId37"/>
    <p:sldId id="338" r:id="rId38"/>
    <p:sldId id="345" r:id="rId39"/>
    <p:sldId id="292" r:id="rId40"/>
    <p:sldId id="294" r:id="rId41"/>
    <p:sldId id="339" r:id="rId42"/>
    <p:sldId id="340" r:id="rId43"/>
    <p:sldId id="317" r:id="rId44"/>
    <p:sldId id="346" r:id="rId45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EBF5"/>
    <a:srgbClr val="D9D9D9"/>
    <a:srgbClr val="FFB061"/>
    <a:srgbClr val="8F0DB3"/>
    <a:srgbClr val="0C788E"/>
    <a:srgbClr val="17AD34"/>
    <a:srgbClr val="422C16"/>
    <a:srgbClr val="006666"/>
    <a:srgbClr val="54381C"/>
    <a:srgbClr val="A50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76" autoAdjust="0"/>
    <p:restoredTop sz="94598" autoAdjust="0"/>
  </p:normalViewPr>
  <p:slideViewPr>
    <p:cSldViewPr>
      <p:cViewPr varScale="1">
        <p:scale>
          <a:sx n="111" d="100"/>
          <a:sy n="111" d="100"/>
        </p:scale>
        <p:origin x="-169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1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285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4"/>
          <c:y val="4.1735213181441376E-2"/>
          <c:w val="0.75327623814991995"/>
          <c:h val="0.611730908104227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2022-факт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Лист1!$A$2:$A$6</c:f>
              <c:strCache>
                <c:ptCount val="4"/>
                <c:pt idx="0">
                  <c:v>Субсидия на выполнение
гос. задания</c:v>
                </c:pt>
                <c:pt idx="1">
                  <c:v>Обязательное медицинское страхование</c:v>
                </c:pt>
                <c:pt idx="2">
                  <c:v>Иная
приносящая
доход
деятельность</c:v>
                </c:pt>
                <c:pt idx="3">
                  <c:v>Субсидия
на иные
цели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3</c:v>
                </c:pt>
                <c:pt idx="1">
                  <c:v>79</c:v>
                </c:pt>
                <c:pt idx="2">
                  <c:v>9</c:v>
                </c:pt>
                <c:pt idx="3">
                  <c:v>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66C-41CD-A77A-748A45CEDA49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2023-факт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Лист1!$A$2:$A$6</c:f>
              <c:strCache>
                <c:ptCount val="4"/>
                <c:pt idx="0">
                  <c:v>Субсидия на выполнение
гос. задания</c:v>
                </c:pt>
                <c:pt idx="1">
                  <c:v>Обязательное медицинское страхование</c:v>
                </c:pt>
                <c:pt idx="2">
                  <c:v>Иная
приносящая
доход
деятельность</c:v>
                </c:pt>
                <c:pt idx="3">
                  <c:v>Субсидия
на иные
цели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4</c:v>
                </c:pt>
                <c:pt idx="1">
                  <c:v>81</c:v>
                </c:pt>
                <c:pt idx="2">
                  <c:v>9</c:v>
                </c:pt>
                <c:pt idx="3">
                  <c:v>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66C-41CD-A77A-748A45CEDA49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2024-факт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cat>
            <c:strRef>
              <c:f>Лист1!$A$2:$A$6</c:f>
              <c:strCache>
                <c:ptCount val="4"/>
                <c:pt idx="0">
                  <c:v>Субсидия на выполнение
гос. задания</c:v>
                </c:pt>
                <c:pt idx="1">
                  <c:v>Обязательное медицинское страхование</c:v>
                </c:pt>
                <c:pt idx="2">
                  <c:v>Иная
приносящая
доход
деятельность</c:v>
                </c:pt>
                <c:pt idx="3">
                  <c:v>Субсидия
на иные
цели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4</c:v>
                </c:pt>
                <c:pt idx="1">
                  <c:v>77</c:v>
                </c:pt>
                <c:pt idx="2">
                  <c:v>8</c:v>
                </c:pt>
                <c:pt idx="3">
                  <c:v>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66C-41CD-A77A-748A45CEDA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848320"/>
        <c:axId val="7849856"/>
      </c:barChart>
      <c:catAx>
        <c:axId val="78483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7849856"/>
        <c:crosses val="autoZero"/>
        <c:auto val="1"/>
        <c:lblAlgn val="ctr"/>
        <c:lblOffset val="100"/>
        <c:noMultiLvlLbl val="0"/>
      </c:catAx>
      <c:valAx>
        <c:axId val="78498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78483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9049306614525017"/>
          <c:y val="0.86275777050413205"/>
          <c:w val="0.39883204344127698"/>
          <c:h val="5.787364438139352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78E5EE08-AE98-4789-9133-F7F892E2BDDB}" type="datetimeFigureOut">
              <a:rPr lang="ru-RU"/>
              <a:pPr>
                <a:defRPr/>
              </a:pPr>
              <a:t>17.03.2025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BA29CD64-0228-4339-B50C-0B4B513BF02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24407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0C3738-E6CB-40F8-9DF9-A76FA3B1CF49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CD23E-4BB3-499D-BD0D-38D7864291D4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DBD55-1019-4D41-B082-30C70F9F3A9D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935163"/>
            <a:ext cx="8229600" cy="4389437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9E75B4-BC48-4F8A-B658-7232AA9FAE59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704850"/>
            <a:ext cx="8229600" cy="561975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8AF13-6F4E-4074-B2D2-56387AC71EE3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975C15-EF37-4E05-8A2F-F9C231918FD6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D18839-D5CE-4966-83A5-323F50D45587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E75767-E9D2-4367-AC11-77398F1A8698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CB2E43-537B-4716-BDF6-E9D853BD4664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84D6FC-D4B6-46E1-9FBF-2605B5CF521A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551FA8-EB4D-4AE2-A78C-FCAD121F330F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2F2D82-B038-4513-A8E9-82222150E14C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E43EE4-FD56-4888-A3FB-E590B0BB7983}" type="slidenum">
              <a:rPr lang="es-ES"/>
              <a:pPr>
                <a:defRPr/>
              </a:pPr>
              <a:t>‹#›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2DEC906C-18F3-42EB-844E-C7043CD0EFD3}" type="slidenum">
              <a:rPr lang="es-ES"/>
              <a:pPr>
                <a:defRPr/>
              </a:pPr>
              <a:t>‹#›</a:t>
            </a:fld>
            <a:endParaRPr lang="es-ES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3" r:id="rId2"/>
    <p:sldLayoutId id="2147483675" r:id="rId3"/>
    <p:sldLayoutId id="2147483672" r:id="rId4"/>
    <p:sldLayoutId id="2147483671" r:id="rId5"/>
    <p:sldLayoutId id="2147483670" r:id="rId6"/>
    <p:sldLayoutId id="2147483669" r:id="rId7"/>
    <p:sldLayoutId id="2147483668" r:id="rId8"/>
    <p:sldLayoutId id="2147483676" r:id="rId9"/>
    <p:sldLayoutId id="2147483667" r:id="rId10"/>
    <p:sldLayoutId id="2147483666" r:id="rId11"/>
    <p:sldLayoutId id="2147483665" r:id="rId12"/>
    <p:sldLayoutId id="2147483664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9" Type="http://schemas.openxmlformats.org/officeDocument/2006/relationships/image" Target="../media/image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g"/><Relationship Id="rId4" Type="http://schemas.openxmlformats.org/officeDocument/2006/relationships/image" Target="../media/image12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1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2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23.jpeg"/><Relationship Id="rId7" Type="http://schemas.openxmlformats.org/officeDocument/2006/relationships/image" Target="../media/image2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2.png"/><Relationship Id="rId4" Type="http://schemas.openxmlformats.org/officeDocument/2006/relationships/image" Target="../media/image2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jpg"/><Relationship Id="rId4" Type="http://schemas.openxmlformats.org/officeDocument/2006/relationships/image" Target="../media/image30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2.png"/><Relationship Id="rId4" Type="http://schemas.openxmlformats.org/officeDocument/2006/relationships/image" Target="../media/image3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image" Target="../media/image5.jpeg"/><Relationship Id="rId7" Type="http://schemas.openxmlformats.org/officeDocument/2006/relationships/image" Target="../media/image42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image" Target="../media/image5.jpeg"/><Relationship Id="rId7" Type="http://schemas.openxmlformats.org/officeDocument/2006/relationships/image" Target="../media/image4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jpg"/><Relationship Id="rId4" Type="http://schemas.openxmlformats.org/officeDocument/2006/relationships/image" Target="../media/image44.jp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25" y="1052736"/>
            <a:ext cx="8229600" cy="1368152"/>
          </a:xfrm>
        </p:spPr>
        <p:txBody>
          <a:bodyPr/>
          <a:lstStyle/>
          <a:p>
            <a:pPr algn="ctr" eaLnBrk="1" hangingPunct="1"/>
            <a:r>
              <a:rPr lang="ru-RU" sz="2000" b="1" dirty="0" smtClean="0">
                <a:cs typeface="Arial" pitchFamily="34" charset="0"/>
              </a:rPr>
              <a:t>Доклад</a:t>
            </a:r>
            <a:br>
              <a:rPr lang="ru-RU" sz="2000" b="1" dirty="0" smtClean="0">
                <a:cs typeface="Arial" pitchFamily="34" charset="0"/>
              </a:rPr>
            </a:br>
            <a:r>
              <a:rPr lang="ru-RU" sz="2000" b="1" dirty="0" smtClean="0">
                <a:cs typeface="Arial" pitchFamily="34" charset="0"/>
              </a:rPr>
              <a:t>«О медицинском обслуживании</a:t>
            </a:r>
            <a:br>
              <a:rPr lang="ru-RU" sz="2000" b="1" dirty="0" smtClean="0">
                <a:cs typeface="Arial" pitchFamily="34" charset="0"/>
              </a:rPr>
            </a:br>
            <a:r>
              <a:rPr lang="ru-RU" sz="2000" b="1" dirty="0" smtClean="0">
                <a:cs typeface="Arial" pitchFamily="34" charset="0"/>
              </a:rPr>
              <a:t>населения Каргопольского муниципального округа</a:t>
            </a:r>
            <a:br>
              <a:rPr lang="ru-RU" sz="2000" b="1" dirty="0" smtClean="0">
                <a:cs typeface="Arial" pitchFamily="34" charset="0"/>
              </a:rPr>
            </a:br>
            <a:r>
              <a:rPr lang="ru-RU" sz="2000" b="1" dirty="0" smtClean="0">
                <a:cs typeface="Arial" pitchFamily="34" charset="0"/>
              </a:rPr>
              <a:t>Каргопольской ЦРБ им. Н.Д. Кировой»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1108" y="0"/>
            <a:ext cx="1552892" cy="538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 r="2396"/>
          <a:stretch>
            <a:fillRect/>
          </a:stretch>
        </p:blipFill>
        <p:spPr bwMode="auto">
          <a:xfrm>
            <a:off x="2987824" y="2924944"/>
            <a:ext cx="5868987" cy="335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0" descr="C:\Users\User\Desktop\фото узи\sig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2924944"/>
            <a:ext cx="2468563" cy="3348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 descr="C:\Users\Администратор\Desktop\Презентация\gerb_czrb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" y="1"/>
            <a:ext cx="827583" cy="731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1108" y="0"/>
            <a:ext cx="1552892" cy="538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C:\Users\Администратор\Desktop\Презентация\gerb_czrb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827583" cy="731032"/>
          </a:xfrm>
          <a:prstGeom prst="rect">
            <a:avLst/>
          </a:prstGeom>
          <a:noFill/>
        </p:spPr>
      </p:pic>
      <p:sp>
        <p:nvSpPr>
          <p:cNvPr id="10" name="Rectangle 2"/>
          <p:cNvSpPr txBox="1">
            <a:spLocks/>
          </p:cNvSpPr>
          <p:nvPr/>
        </p:nvSpPr>
        <p:spPr bwMode="auto">
          <a:xfrm>
            <a:off x="899593" y="908720"/>
            <a:ext cx="7560840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ru-RU" sz="2000" b="1" dirty="0" smtClean="0">
                <a:solidFill>
                  <a:schemeClr val="tx2"/>
                </a:solidFill>
                <a:latin typeface="+mj-lt"/>
              </a:rPr>
              <a:t>Заболеваемость</a:t>
            </a: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9282426"/>
              </p:ext>
            </p:extLst>
          </p:nvPr>
        </p:nvGraphicFramePr>
        <p:xfrm>
          <a:off x="899593" y="1412776"/>
          <a:ext cx="7416823" cy="478719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771188">
                  <a:extLst>
                    <a:ext uri="{9D8B030D-6E8A-4147-A177-3AD203B41FA5}">
                      <a16:colId xmlns:a16="http://schemas.microsoft.com/office/drawing/2014/main" xmlns="" val="597464598"/>
                    </a:ext>
                  </a:extLst>
                </a:gridCol>
                <a:gridCol w="1763483">
                  <a:extLst>
                    <a:ext uri="{9D8B030D-6E8A-4147-A177-3AD203B41FA5}">
                      <a16:colId xmlns:a16="http://schemas.microsoft.com/office/drawing/2014/main" xmlns="" val="1471814039"/>
                    </a:ext>
                  </a:extLst>
                </a:gridCol>
                <a:gridCol w="1133668">
                  <a:extLst>
                    <a:ext uri="{9D8B030D-6E8A-4147-A177-3AD203B41FA5}">
                      <a16:colId xmlns:a16="http://schemas.microsoft.com/office/drawing/2014/main" xmlns="" val="1450787836"/>
                    </a:ext>
                  </a:extLst>
                </a:gridCol>
                <a:gridCol w="1748484">
                  <a:extLst>
                    <a:ext uri="{9D8B030D-6E8A-4147-A177-3AD203B41FA5}">
                      <a16:colId xmlns:a16="http://schemas.microsoft.com/office/drawing/2014/main" xmlns="" val="4150230905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</a:t>
                      </a: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год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</a:t>
                      </a: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год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год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853172410"/>
                  </a:ext>
                </a:extLst>
              </a:tr>
              <a:tr h="70331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Зарегистрирован-</a:t>
                      </a:r>
                      <a:r>
                        <a:rPr lang="ru-RU" sz="1200" b="1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ные</a:t>
                      </a: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заболевания: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32784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29179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31449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94989926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Заболеваемость взрослых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24380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36000" marB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22432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36000" marB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23704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36000" marB="36000" anchor="ctr"/>
                </a:tc>
                <a:extLst>
                  <a:ext uri="{0D108BD9-81ED-4DB2-BD59-A6C34878D82A}">
                    <a16:rowId xmlns:a16="http://schemas.microsoft.com/office/drawing/2014/main" xmlns="" val="4035608173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Заболеваемость детей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8404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7003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7745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49806836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Впервые выявленные заболевания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15861 </a:t>
                      </a: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48%)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36000" marB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14420 </a:t>
                      </a: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49%)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36000" marB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14543 </a:t>
                      </a: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</a:t>
                      </a: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46%)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36000" marB="36000" anchor="ctr"/>
                </a:tc>
                <a:extLst>
                  <a:ext uri="{0D108BD9-81ED-4DB2-BD59-A6C34878D82A}">
                    <a16:rowId xmlns:a16="http://schemas.microsoft.com/office/drawing/2014/main" xmlns="" val="4176379879"/>
                  </a:ext>
                </a:extLst>
              </a:tr>
              <a:tr h="64807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Сахарный диабет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725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790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847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7628560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БСК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5173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36000" marB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5594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36000" marB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5582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36000" marB="36000" anchor="ctr"/>
                </a:tc>
                <a:extLst>
                  <a:ext uri="{0D108BD9-81ED-4DB2-BD59-A6C34878D82A}">
                    <a16:rowId xmlns:a16="http://schemas.microsoft.com/office/drawing/2014/main" xmlns="" val="338219421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Дыхание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7329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7509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8878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92245538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Пищеварение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2068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36000" marB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1970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36000" marB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2250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36000" marB="36000" anchor="ctr"/>
                </a:tc>
                <a:extLst>
                  <a:ext uri="{0D108BD9-81ED-4DB2-BD59-A6C34878D82A}">
                    <a16:rowId xmlns:a16="http://schemas.microsoft.com/office/drawing/2014/main" xmlns="" val="3674550962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Заболевание глаз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2865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2624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3260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10958309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Кожные заболевания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36000" marB="36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1263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36000" marB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1240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36000" marB="36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1134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36000" marB="36000" anchor="ctr"/>
                </a:tc>
                <a:extLst>
                  <a:ext uri="{0D108BD9-81ED-4DB2-BD59-A6C34878D82A}">
                    <a16:rowId xmlns:a16="http://schemas.microsoft.com/office/drawing/2014/main" xmlns="" val="180993003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Травмы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36000" marB="36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2239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2264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2055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36000" marB="36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541783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0263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1108" y="0"/>
            <a:ext cx="1552892" cy="538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C:\Users\Администратор\Desktop\Презентация\gerb_czrb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827583" cy="731032"/>
          </a:xfrm>
          <a:prstGeom prst="rect">
            <a:avLst/>
          </a:prstGeom>
          <a:noFill/>
        </p:spPr>
      </p:pic>
      <p:sp>
        <p:nvSpPr>
          <p:cNvPr id="5" name="Rectangle 2"/>
          <p:cNvSpPr txBox="1">
            <a:spLocks/>
          </p:cNvSpPr>
          <p:nvPr/>
        </p:nvSpPr>
        <p:spPr bwMode="auto">
          <a:xfrm>
            <a:off x="1966798" y="980728"/>
            <a:ext cx="5210399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ru-RU" sz="2000" b="1" dirty="0" err="1" smtClean="0">
                <a:solidFill>
                  <a:schemeClr val="tx2"/>
                </a:solidFill>
                <a:latin typeface="+mj-lt"/>
              </a:rPr>
              <a:t>Онкопатология</a:t>
            </a:r>
            <a:endParaRPr lang="ru-RU" sz="2000" b="1" dirty="0" smtClean="0">
              <a:solidFill>
                <a:schemeClr val="tx2"/>
              </a:solidFill>
              <a:latin typeface="+mj-lt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5273791"/>
              </p:ext>
            </p:extLst>
          </p:nvPr>
        </p:nvGraphicFramePr>
        <p:xfrm>
          <a:off x="1043828" y="1556792"/>
          <a:ext cx="7056338" cy="499541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90763">
                  <a:extLst>
                    <a:ext uri="{9D8B030D-6E8A-4147-A177-3AD203B41FA5}">
                      <a16:colId xmlns:a16="http://schemas.microsoft.com/office/drawing/2014/main" xmlns="" val="1940297543"/>
                    </a:ext>
                  </a:extLst>
                </a:gridCol>
                <a:gridCol w="859102">
                  <a:extLst>
                    <a:ext uri="{9D8B030D-6E8A-4147-A177-3AD203B41FA5}">
                      <a16:colId xmlns:a16="http://schemas.microsoft.com/office/drawing/2014/main" xmlns="" val="3524308464"/>
                    </a:ext>
                  </a:extLst>
                </a:gridCol>
                <a:gridCol w="920467">
                  <a:extLst>
                    <a:ext uri="{9D8B030D-6E8A-4147-A177-3AD203B41FA5}">
                      <a16:colId xmlns:a16="http://schemas.microsoft.com/office/drawing/2014/main" xmlns="" val="101846376"/>
                    </a:ext>
                  </a:extLst>
                </a:gridCol>
                <a:gridCol w="1043003">
                  <a:extLst>
                    <a:ext uri="{9D8B030D-6E8A-4147-A177-3AD203B41FA5}">
                      <a16:colId xmlns:a16="http://schemas.microsoft.com/office/drawing/2014/main" xmlns="" val="4290057536"/>
                    </a:ext>
                  </a:extLst>
                </a:gridCol>
                <a:gridCol w="104300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926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</a:t>
                      </a: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год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</a:t>
                      </a: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год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год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АО 2024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/>
                </a:tc>
                <a:extLst>
                  <a:ext uri="{0D108BD9-81ED-4DB2-BD59-A6C34878D82A}">
                    <a16:rowId xmlns:a16="http://schemas.microsoft.com/office/drawing/2014/main" xmlns="" val="1541245496"/>
                  </a:ext>
                </a:extLst>
              </a:tr>
              <a:tr h="2926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Зарегистрировано </a:t>
                      </a:r>
                      <a:r>
                        <a:rPr lang="ru-RU" sz="12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онко</a:t>
                      </a: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заболеваний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449</a:t>
                      </a:r>
                      <a:endParaRPr lang="ru-RU" sz="12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486</a:t>
                      </a:r>
                      <a:endParaRPr lang="ru-RU" sz="12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561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27439868"/>
                  </a:ext>
                </a:extLst>
              </a:tr>
              <a:tr h="2926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Выявлено впервые онкопатологии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74</a:t>
                      </a:r>
                      <a:endParaRPr lang="ru-RU" sz="12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</a:t>
                      </a:r>
                      <a:endParaRPr lang="ru-RU" sz="12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91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/>
                </a:tc>
                <a:extLst>
                  <a:ext uri="{0D108BD9-81ED-4DB2-BD59-A6C34878D82A}">
                    <a16:rowId xmlns:a16="http://schemas.microsoft.com/office/drawing/2014/main" xmlns="" val="2379527387"/>
                  </a:ext>
                </a:extLst>
              </a:tr>
              <a:tr h="4389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Выявлено </a:t>
                      </a:r>
                      <a:r>
                        <a:rPr lang="ru-RU" sz="12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онкопатологии</a:t>
                      </a: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при ДВН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</a:t>
                      </a:r>
                      <a:endParaRPr lang="ru-RU" sz="12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  <a:endParaRPr lang="ru-RU" sz="12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27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22379295"/>
                  </a:ext>
                </a:extLst>
              </a:tr>
              <a:tr h="2926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Запущенность в %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27,7%</a:t>
                      </a:r>
                      <a:endParaRPr lang="ru-RU" sz="12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13%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17,4%</a:t>
                      </a: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20,0%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/>
                </a:tc>
                <a:extLst>
                  <a:ext uri="{0D108BD9-81ED-4DB2-BD59-A6C34878D82A}">
                    <a16:rowId xmlns:a16="http://schemas.microsoft.com/office/drawing/2014/main" xmlns="" val="1756269936"/>
                  </a:ext>
                </a:extLst>
              </a:tr>
              <a:tr h="4389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Смертность на 1 году учета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17,9%</a:t>
                      </a:r>
                      <a:endParaRPr lang="ru-RU" sz="12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18,4%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14,7%</a:t>
                      </a: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20,7%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14299179"/>
                  </a:ext>
                </a:extLst>
              </a:tr>
              <a:tr h="4389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Активная выявляемость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30,1%</a:t>
                      </a:r>
                      <a:endParaRPr lang="ru-RU" sz="12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27,3%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31,5%</a:t>
                      </a: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25,1%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/>
                </a:tc>
                <a:extLst>
                  <a:ext uri="{0D108BD9-81ED-4DB2-BD59-A6C34878D82A}">
                    <a16:rowId xmlns:a16="http://schemas.microsoft.com/office/drawing/2014/main" xmlns="" val="3525329379"/>
                  </a:ext>
                </a:extLst>
              </a:tr>
              <a:tr h="4389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Выявляемость</a:t>
                      </a: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в </a:t>
                      </a:r>
                      <a:r>
                        <a:rPr lang="en-US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 – II </a:t>
                      </a: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стадии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53,0%</a:t>
                      </a:r>
                      <a:endParaRPr lang="ru-RU" sz="12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58,4%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59,8%</a:t>
                      </a: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58,5%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0311437"/>
                  </a:ext>
                </a:extLst>
              </a:tr>
              <a:tr h="2926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Находились на учете на конец года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409</a:t>
                      </a:r>
                      <a:endParaRPr lang="ru-RU" sz="12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441</a:t>
                      </a:r>
                      <a:endParaRPr lang="ru-RU" sz="12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471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36357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/>
                </a:tc>
                <a:extLst>
                  <a:ext uri="{0D108BD9-81ED-4DB2-BD59-A6C34878D82A}">
                    <a16:rowId xmlns:a16="http://schemas.microsoft.com/office/drawing/2014/main" xmlns="" val="1438031033"/>
                  </a:ext>
                </a:extLst>
              </a:tr>
              <a:tr h="4389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Из них живы 5 лет и </a:t>
                      </a: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более(%)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52,1%</a:t>
                      </a:r>
                      <a:endParaRPr lang="ru-RU" sz="12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53,2%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51,7%</a:t>
                      </a: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58,2%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8885342"/>
                  </a:ext>
                </a:extLst>
              </a:tr>
              <a:tr h="4389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Диспансерное наблюдение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71,5%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71,1%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79,8%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75,2%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9461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1108" y="0"/>
            <a:ext cx="1552892" cy="538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C:\Users\Администратор\Desktop\Презентация\gerb_czrb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827583" cy="731032"/>
          </a:xfrm>
          <a:prstGeom prst="rect">
            <a:avLst/>
          </a:prstGeom>
          <a:noFill/>
        </p:spPr>
      </p:pic>
      <p:sp>
        <p:nvSpPr>
          <p:cNvPr id="5" name="Rectangle 2"/>
          <p:cNvSpPr txBox="1">
            <a:spLocks/>
          </p:cNvSpPr>
          <p:nvPr/>
        </p:nvSpPr>
        <p:spPr bwMode="auto">
          <a:xfrm>
            <a:off x="1966798" y="980728"/>
            <a:ext cx="5210399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ru-RU" sz="2000" b="1" dirty="0" smtClean="0">
                <a:solidFill>
                  <a:schemeClr val="tx2"/>
                </a:solidFill>
                <a:latin typeface="+mj-lt"/>
              </a:rPr>
              <a:t>Заболевания БСК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7661142"/>
              </p:ext>
            </p:extLst>
          </p:nvPr>
        </p:nvGraphicFramePr>
        <p:xfrm>
          <a:off x="1043828" y="1484781"/>
          <a:ext cx="6912548" cy="497140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672188">
                  <a:extLst>
                    <a:ext uri="{9D8B030D-6E8A-4147-A177-3AD203B41FA5}">
                      <a16:colId xmlns:a16="http://schemas.microsoft.com/office/drawing/2014/main" xmlns="" val="1940297543"/>
                    </a:ext>
                  </a:extLst>
                </a:gridCol>
                <a:gridCol w="1841547">
                  <a:extLst>
                    <a:ext uri="{9D8B030D-6E8A-4147-A177-3AD203B41FA5}">
                      <a16:colId xmlns:a16="http://schemas.microsoft.com/office/drawing/2014/main" xmlns="" val="101846376"/>
                    </a:ext>
                  </a:extLst>
                </a:gridCol>
                <a:gridCol w="1398813">
                  <a:extLst>
                    <a:ext uri="{9D8B030D-6E8A-4147-A177-3AD203B41FA5}">
                      <a16:colId xmlns:a16="http://schemas.microsoft.com/office/drawing/2014/main" xmlns="" val="4290057536"/>
                    </a:ext>
                  </a:extLst>
                </a:gridCol>
              </a:tblGrid>
              <a:tr h="3095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</a:t>
                      </a: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год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год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/>
                </a:tc>
                <a:extLst>
                  <a:ext uri="{0D108BD9-81ED-4DB2-BD59-A6C34878D82A}">
                    <a16:rowId xmlns:a16="http://schemas.microsoft.com/office/drawing/2014/main" xmlns="" val="1541245496"/>
                  </a:ext>
                </a:extLst>
              </a:tr>
              <a:tr h="3095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ОНМК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27439868"/>
                  </a:ext>
                </a:extLst>
              </a:tr>
              <a:tr h="309579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зарегистрировано всего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</a:t>
                      </a:r>
                      <a:endParaRPr lang="ru-RU" sz="1200" b="1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66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/>
                </a:tc>
                <a:extLst>
                  <a:ext uri="{0D108BD9-81ED-4DB2-BD59-A6C34878D82A}">
                    <a16:rowId xmlns:a16="http://schemas.microsoft.com/office/drawing/2014/main" xmlns="" val="2379527387"/>
                  </a:ext>
                </a:extLst>
              </a:tr>
              <a:tr h="309579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выписано из стационара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12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22379295"/>
                  </a:ext>
                </a:extLst>
              </a:tr>
              <a:tr h="309579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переведено в </a:t>
                      </a:r>
                      <a:r>
                        <a:rPr lang="ru-RU" sz="12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Няндому</a:t>
                      </a: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48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/>
                </a:tc>
                <a:extLst>
                  <a:ext uri="{0D108BD9-81ED-4DB2-BD59-A6C34878D82A}">
                    <a16:rowId xmlns:a16="http://schemas.microsoft.com/office/drawing/2014/main" xmlns="" val="1756269936"/>
                  </a:ext>
                </a:extLst>
              </a:tr>
              <a:tr h="321858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переведено в АОКБ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27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14299179"/>
                  </a:ext>
                </a:extLst>
              </a:tr>
              <a:tr h="309579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умерших в стационаре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/>
                </a:tc>
                <a:extLst>
                  <a:ext uri="{0D108BD9-81ED-4DB2-BD59-A6C34878D82A}">
                    <a16:rowId xmlns:a16="http://schemas.microsoft.com/office/drawing/2014/main" xmlns="" val="3525329379"/>
                  </a:ext>
                </a:extLst>
              </a:tr>
              <a:tr h="321858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умерших на</a:t>
                      </a:r>
                      <a:r>
                        <a:rPr lang="ru-RU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дому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0311437"/>
                  </a:ext>
                </a:extLst>
              </a:tr>
              <a:tr h="16310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38031033"/>
                  </a:ext>
                </a:extLst>
              </a:tr>
              <a:tr h="309579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ОИМ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57107228"/>
                  </a:ext>
                </a:extLst>
              </a:tr>
              <a:tr h="309579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зарегистрировано всего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ru-RU" sz="1200" b="1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15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rgbClr val="E7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8885342"/>
                  </a:ext>
                </a:extLst>
              </a:tr>
              <a:tr h="309579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выписано из стационара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2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82650487"/>
                  </a:ext>
                </a:extLst>
              </a:tr>
              <a:tr h="309579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переведено в </a:t>
                      </a:r>
                      <a:r>
                        <a:rPr lang="ru-RU" sz="12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Няндому</a:t>
                      </a: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rgbClr val="E7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7062940"/>
                  </a:ext>
                </a:extLst>
              </a:tr>
              <a:tr h="309579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переведено в АОКБ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29746960"/>
                  </a:ext>
                </a:extLst>
              </a:tr>
              <a:tr h="309579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умерших в стационаре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rgbClr val="E7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62229455"/>
                  </a:ext>
                </a:extLst>
              </a:tr>
              <a:tr h="321858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умерших на</a:t>
                      </a:r>
                      <a:r>
                        <a:rPr lang="ru-RU" sz="12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дому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125036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68108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1108" y="0"/>
            <a:ext cx="1552892" cy="538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C:\Users\Администратор\Desktop\Презентация\gerb_czrb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827583" cy="731032"/>
          </a:xfrm>
          <a:prstGeom prst="rect">
            <a:avLst/>
          </a:prstGeom>
          <a:noFill/>
        </p:spPr>
      </p:pic>
      <p:sp>
        <p:nvSpPr>
          <p:cNvPr id="5" name="Rectangle 2"/>
          <p:cNvSpPr txBox="1">
            <a:spLocks/>
          </p:cNvSpPr>
          <p:nvPr/>
        </p:nvSpPr>
        <p:spPr bwMode="auto">
          <a:xfrm>
            <a:off x="1966798" y="980728"/>
            <a:ext cx="5210399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ru-RU" sz="2000" b="1" dirty="0">
                <a:solidFill>
                  <a:schemeClr val="tx2"/>
                </a:solidFill>
              </a:rPr>
              <a:t>Диспансерное наблюдение БСК</a:t>
            </a:r>
            <a:endParaRPr lang="ru-RU" sz="2000" b="1" dirty="0" smtClean="0">
              <a:solidFill>
                <a:schemeClr val="tx2"/>
              </a:solidFill>
              <a:latin typeface="+mj-lt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5084298"/>
              </p:ext>
            </p:extLst>
          </p:nvPr>
        </p:nvGraphicFramePr>
        <p:xfrm>
          <a:off x="1115837" y="1733971"/>
          <a:ext cx="6912547" cy="313518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667898">
                  <a:extLst>
                    <a:ext uri="{9D8B030D-6E8A-4147-A177-3AD203B41FA5}">
                      <a16:colId xmlns:a16="http://schemas.microsoft.com/office/drawing/2014/main" xmlns="" val="1940297543"/>
                    </a:ext>
                  </a:extLst>
                </a:gridCol>
                <a:gridCol w="987569">
                  <a:extLst>
                    <a:ext uri="{9D8B030D-6E8A-4147-A177-3AD203B41FA5}">
                      <a16:colId xmlns:a16="http://schemas.microsoft.com/office/drawing/2014/main" xmlns="" val="3524308464"/>
                    </a:ext>
                  </a:extLst>
                </a:gridCol>
                <a:gridCol w="1058110">
                  <a:extLst>
                    <a:ext uri="{9D8B030D-6E8A-4147-A177-3AD203B41FA5}">
                      <a16:colId xmlns:a16="http://schemas.microsoft.com/office/drawing/2014/main" xmlns="" val="101846376"/>
                    </a:ext>
                  </a:extLst>
                </a:gridCol>
                <a:gridCol w="1198970">
                  <a:extLst>
                    <a:ext uri="{9D8B030D-6E8A-4147-A177-3AD203B41FA5}">
                      <a16:colId xmlns:a16="http://schemas.microsoft.com/office/drawing/2014/main" xmlns="" val="4290057536"/>
                    </a:ext>
                  </a:extLst>
                </a:gridCol>
              </a:tblGrid>
              <a:tr h="2926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</a:t>
                      </a: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год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</a:t>
                      </a: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год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год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/>
                </a:tc>
                <a:extLst>
                  <a:ext uri="{0D108BD9-81ED-4DB2-BD59-A6C34878D82A}">
                    <a16:rowId xmlns:a16="http://schemas.microsoft.com/office/drawing/2014/main" xmlns="" val="1541245496"/>
                  </a:ext>
                </a:extLst>
              </a:tr>
              <a:tr h="2926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Число лиц, состоящих</a:t>
                      </a:r>
                      <a:b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 ДН с БСК всего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4007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5016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4669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27439868"/>
                  </a:ext>
                </a:extLst>
              </a:tr>
              <a:tr h="292629">
                <a:tc>
                  <a:txBody>
                    <a:bodyPr/>
                    <a:lstStyle/>
                    <a:p>
                      <a:pPr marL="171450" indent="-171450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из них сельских жителей</a:t>
                      </a:r>
                    </a:p>
                    <a:p>
                      <a:pPr marL="0" indent="0">
                        <a:spcAft>
                          <a:spcPts val="0"/>
                        </a:spcAft>
                        <a:buFontTx/>
                        <a:buNone/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1769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2364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2062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/>
                </a:tc>
                <a:extLst>
                  <a:ext uri="{0D108BD9-81ED-4DB2-BD59-A6C34878D82A}">
                    <a16:rowId xmlns:a16="http://schemas.microsoft.com/office/drawing/2014/main" xmlns="" val="2379527387"/>
                  </a:ext>
                </a:extLst>
              </a:tr>
              <a:tr h="4389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Из числа состоявших на ДН с БСК, </a:t>
                      </a:r>
                      <a:b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состоят</a:t>
                      </a:r>
                      <a:r>
                        <a:rPr lang="ru-RU" sz="1200" b="1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на ДН с </a:t>
                      </a:r>
                      <a:r>
                        <a:rPr lang="ru-RU" sz="1200" b="1" baseline="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Артер</a:t>
                      </a:r>
                      <a:r>
                        <a:rPr lang="ru-RU" sz="1200" b="1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Гипертонией (110-113)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3168 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3960 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3989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22379295"/>
                  </a:ext>
                </a:extLst>
              </a:tr>
              <a:tr h="29262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из них сельских жителей</a:t>
                      </a:r>
                      <a:endParaRPr lang="ru-RU" sz="12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1489</a:t>
                      </a:r>
                      <a:endParaRPr lang="ru-RU" sz="12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1864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1593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/>
                </a:tc>
                <a:extLst>
                  <a:ext uri="{0D108BD9-81ED-4DB2-BD59-A6C34878D82A}">
                    <a16:rowId xmlns:a16="http://schemas.microsoft.com/office/drawing/2014/main" xmlns="" val="1756269936"/>
                  </a:ext>
                </a:extLst>
              </a:tr>
              <a:tr h="4389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Из числа состоявших на ДН с БСК, </a:t>
                      </a:r>
                      <a:b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состоят</a:t>
                      </a:r>
                      <a:r>
                        <a:rPr lang="ru-RU" sz="1200" b="1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на ДН с ИБС (120-125)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613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693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787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14299179"/>
                  </a:ext>
                </a:extLst>
              </a:tr>
              <a:tr h="43894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из них сельских жителей</a:t>
                      </a: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225</a:t>
                      </a:r>
                      <a:endParaRPr lang="ru-RU" sz="12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369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346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/>
                </a:tc>
                <a:extLst>
                  <a:ext uri="{0D108BD9-81ED-4DB2-BD59-A6C34878D82A}">
                    <a16:rowId xmlns:a16="http://schemas.microsoft.com/office/drawing/2014/main" xmlns="" val="35253293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5355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1108" y="0"/>
            <a:ext cx="1552892" cy="538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C:\Users\Администратор\Desktop\Презентация\gerb_czrb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827583" cy="731032"/>
          </a:xfrm>
          <a:prstGeom prst="rect">
            <a:avLst/>
          </a:prstGeom>
          <a:noFill/>
        </p:spPr>
      </p:pic>
      <p:sp>
        <p:nvSpPr>
          <p:cNvPr id="5" name="Rectangle 2"/>
          <p:cNvSpPr txBox="1">
            <a:spLocks/>
          </p:cNvSpPr>
          <p:nvPr/>
        </p:nvSpPr>
        <p:spPr bwMode="auto">
          <a:xfrm>
            <a:off x="1966798" y="980728"/>
            <a:ext cx="5210399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ru-RU" sz="2000" b="1" dirty="0" smtClean="0">
                <a:solidFill>
                  <a:schemeClr val="tx2"/>
                </a:solidFill>
                <a:latin typeface="+mj-lt"/>
              </a:rPr>
              <a:t>Стационар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1425380"/>
              </p:ext>
            </p:extLst>
          </p:nvPr>
        </p:nvGraphicFramePr>
        <p:xfrm>
          <a:off x="1115723" y="2204864"/>
          <a:ext cx="6912548" cy="268061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672188">
                  <a:extLst>
                    <a:ext uri="{9D8B030D-6E8A-4147-A177-3AD203B41FA5}">
                      <a16:colId xmlns:a16="http://schemas.microsoft.com/office/drawing/2014/main" xmlns="" val="1940297543"/>
                    </a:ext>
                  </a:extLst>
                </a:gridCol>
                <a:gridCol w="1841547">
                  <a:extLst>
                    <a:ext uri="{9D8B030D-6E8A-4147-A177-3AD203B41FA5}">
                      <a16:colId xmlns:a16="http://schemas.microsoft.com/office/drawing/2014/main" xmlns="" val="101846376"/>
                    </a:ext>
                  </a:extLst>
                </a:gridCol>
                <a:gridCol w="1398813">
                  <a:extLst>
                    <a:ext uri="{9D8B030D-6E8A-4147-A177-3AD203B41FA5}">
                      <a16:colId xmlns:a16="http://schemas.microsoft.com/office/drawing/2014/main" xmlns="" val="4290057536"/>
                    </a:ext>
                  </a:extLst>
                </a:gridCol>
              </a:tblGrid>
              <a:tr h="53190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</a:t>
                      </a: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год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год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/>
                </a:tc>
                <a:extLst>
                  <a:ext uri="{0D108BD9-81ED-4DB2-BD59-A6C34878D82A}">
                    <a16:rowId xmlns:a16="http://schemas.microsoft.com/office/drawing/2014/main" xmlns="" val="1541245496"/>
                  </a:ext>
                </a:extLst>
              </a:tr>
              <a:tr h="53190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Всего поступило пациентов</a:t>
                      </a:r>
                      <a:endParaRPr lang="ru-RU" sz="1200" b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2042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1827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27439868"/>
                  </a:ext>
                </a:extLst>
              </a:tr>
              <a:tr h="531903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проведено койко-дней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15478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14646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/>
                </a:tc>
                <a:extLst>
                  <a:ext uri="{0D108BD9-81ED-4DB2-BD59-A6C34878D82A}">
                    <a16:rowId xmlns:a16="http://schemas.microsoft.com/office/drawing/2014/main" xmlns="" val="1756269936"/>
                  </a:ext>
                </a:extLst>
              </a:tr>
              <a:tr h="553001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занятость койки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303,5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276,3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14299179"/>
                  </a:ext>
                </a:extLst>
              </a:tr>
              <a:tr h="531903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пребывание больного на койке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/>
                </a:tc>
                <a:extLst>
                  <a:ext uri="{0D108BD9-81ED-4DB2-BD59-A6C34878D82A}">
                    <a16:rowId xmlns:a16="http://schemas.microsoft.com/office/drawing/2014/main" xmlns="" val="35253293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87891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1108" y="0"/>
            <a:ext cx="1552892" cy="538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C:\Users\Администратор\Desktop\Презентация\gerb_czrb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827583" cy="731032"/>
          </a:xfrm>
          <a:prstGeom prst="rect">
            <a:avLst/>
          </a:prstGeom>
          <a:noFill/>
        </p:spPr>
      </p:pic>
      <p:sp>
        <p:nvSpPr>
          <p:cNvPr id="5" name="Rectangle 2"/>
          <p:cNvSpPr txBox="1">
            <a:spLocks/>
          </p:cNvSpPr>
          <p:nvPr/>
        </p:nvSpPr>
        <p:spPr bwMode="auto">
          <a:xfrm>
            <a:off x="1966798" y="980728"/>
            <a:ext cx="5210399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ru-RU" sz="2000" b="1" dirty="0" smtClean="0">
                <a:solidFill>
                  <a:schemeClr val="tx2"/>
                </a:solidFill>
                <a:latin typeface="+mj-lt"/>
              </a:rPr>
              <a:t>Операции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0746740"/>
              </p:ext>
            </p:extLst>
          </p:nvPr>
        </p:nvGraphicFramePr>
        <p:xfrm>
          <a:off x="1043828" y="1484780"/>
          <a:ext cx="6912548" cy="321251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672188">
                  <a:extLst>
                    <a:ext uri="{9D8B030D-6E8A-4147-A177-3AD203B41FA5}">
                      <a16:colId xmlns:a16="http://schemas.microsoft.com/office/drawing/2014/main" xmlns="" val="1940297543"/>
                    </a:ext>
                  </a:extLst>
                </a:gridCol>
                <a:gridCol w="1841547">
                  <a:extLst>
                    <a:ext uri="{9D8B030D-6E8A-4147-A177-3AD203B41FA5}">
                      <a16:colId xmlns:a16="http://schemas.microsoft.com/office/drawing/2014/main" xmlns="" val="101846376"/>
                    </a:ext>
                  </a:extLst>
                </a:gridCol>
                <a:gridCol w="1398813">
                  <a:extLst>
                    <a:ext uri="{9D8B030D-6E8A-4147-A177-3AD203B41FA5}">
                      <a16:colId xmlns:a16="http://schemas.microsoft.com/office/drawing/2014/main" xmlns="" val="4290057536"/>
                    </a:ext>
                  </a:extLst>
                </a:gridCol>
              </a:tblGrid>
              <a:tr h="53190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</a:t>
                      </a: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год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год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/>
                </a:tc>
                <a:extLst>
                  <a:ext uri="{0D108BD9-81ED-4DB2-BD59-A6C34878D82A}">
                    <a16:rowId xmlns:a16="http://schemas.microsoft.com/office/drawing/2014/main" xmlns="" val="1541245496"/>
                  </a:ext>
                </a:extLst>
              </a:tr>
              <a:tr h="53190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Число операций всего</a:t>
                      </a:r>
                      <a:endParaRPr lang="ru-RU" sz="1200" b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273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275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27439868"/>
                  </a:ext>
                </a:extLst>
              </a:tr>
              <a:tr h="53190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из них экстренные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136</a:t>
                      </a:r>
                      <a:endParaRPr lang="ru-RU" sz="1200" b="1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159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/>
                </a:tc>
                <a:extLst>
                  <a:ext uri="{0D108BD9-81ED-4DB2-BD59-A6C34878D82A}">
                    <a16:rowId xmlns:a16="http://schemas.microsoft.com/office/drawing/2014/main" xmlns="" val="2379527387"/>
                  </a:ext>
                </a:extLst>
              </a:tr>
              <a:tr h="531903">
                <a:tc>
                  <a:txBody>
                    <a:bodyPr/>
                    <a:lstStyle/>
                    <a:p>
                      <a:pPr marL="171450" indent="-171450" algn="r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число</a:t>
                      </a:r>
                      <a:r>
                        <a:rPr lang="ru-RU" sz="1200" baseline="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умерших из экстренных</a:t>
                      </a:r>
                    </a:p>
                    <a:p>
                      <a:pPr marL="0" indent="0" algn="r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200" baseline="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оперированных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1200" b="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</a:t>
                      </a:r>
                      <a:endParaRPr lang="ru-RU" sz="1200" b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22379295"/>
                  </a:ext>
                </a:extLst>
              </a:tr>
              <a:tr h="53190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из них плановые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137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116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/>
                </a:tc>
                <a:extLst>
                  <a:ext uri="{0D108BD9-81ED-4DB2-BD59-A6C34878D82A}">
                    <a16:rowId xmlns:a16="http://schemas.microsoft.com/office/drawing/2014/main" xmlns="" val="1756269936"/>
                  </a:ext>
                </a:extLst>
              </a:tr>
              <a:tr h="553001">
                <a:tc>
                  <a:txBody>
                    <a:bodyPr/>
                    <a:lstStyle/>
                    <a:p>
                      <a:pPr marL="171450" indent="-171450" algn="r"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число</a:t>
                      </a:r>
                      <a:r>
                        <a:rPr lang="ru-RU" sz="1200" baseline="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умерших из плановых</a:t>
                      </a:r>
                    </a:p>
                    <a:p>
                      <a:pPr marL="0" indent="0" algn="r"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lang="ru-RU" sz="1200" baseline="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оперированных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нет</a:t>
                      </a:r>
                      <a:endParaRPr lang="ru-RU" sz="1200" b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нет</a:t>
                      </a:r>
                      <a:endParaRPr lang="ru-RU" sz="1200" b="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54868" marR="54868" marT="54000" marB="540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1429917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9467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/>
          </p:cNvSpPr>
          <p:nvPr/>
        </p:nvSpPr>
        <p:spPr bwMode="auto">
          <a:xfrm>
            <a:off x="457200" y="731032"/>
            <a:ext cx="822960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ru-RU" sz="2000" b="1" dirty="0" smtClean="0">
                <a:solidFill>
                  <a:schemeClr val="tx2"/>
                </a:solidFill>
                <a:latin typeface="+mj-lt"/>
              </a:rPr>
              <a:t>Общая смертность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1108" y="0"/>
            <a:ext cx="1552892" cy="538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Администратор\Desktop\Презентация\gerb_czrb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827583" cy="731032"/>
          </a:xfrm>
          <a:prstGeom prst="rect">
            <a:avLst/>
          </a:prstGeom>
          <a:noFill/>
        </p:spPr>
      </p:pic>
      <p:sp>
        <p:nvSpPr>
          <p:cNvPr id="14" name="Rectangle 2"/>
          <p:cNvSpPr txBox="1">
            <a:spLocks/>
          </p:cNvSpPr>
          <p:nvPr/>
        </p:nvSpPr>
        <p:spPr bwMode="auto">
          <a:xfrm>
            <a:off x="1259632" y="1389093"/>
            <a:ext cx="7056784" cy="5280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Умерших в трудоспособном возрасте – 80 чел.</a:t>
            </a:r>
            <a:b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1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	Из них: 	35 жители села</a:t>
            </a:r>
          </a:p>
          <a:p>
            <a:pPr>
              <a:buNone/>
            </a:pPr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			45 городских жителей</a:t>
            </a:r>
            <a:b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1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	Из них:	15 женщин</a:t>
            </a:r>
          </a:p>
          <a:p>
            <a:pPr>
              <a:buNone/>
            </a:pP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	65 мужчин, включая 15 участников СВО</a:t>
            </a:r>
          </a:p>
          <a:p>
            <a:pPr>
              <a:buNone/>
            </a:pPr>
            <a:endParaRPr lang="ru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Из числа всех умерших трудоспособного возраста</a:t>
            </a: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50000"/>
              </a:lnSpc>
            </a:pP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28 – умерших на дому (из них 9 - село)</a:t>
            </a:r>
          </a:p>
          <a:p>
            <a:pPr lvl="1">
              <a:lnSpc>
                <a:spcPct val="150000"/>
              </a:lnSpc>
            </a:pP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15 – СВО</a:t>
            </a:r>
          </a:p>
          <a:p>
            <a:pPr lvl="1">
              <a:lnSpc>
                <a:spcPct val="150000"/>
              </a:lnSpc>
            </a:pP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20 – умерших в стационаре</a:t>
            </a:r>
          </a:p>
          <a:p>
            <a:pPr lvl="1">
              <a:lnSpc>
                <a:spcPct val="150000"/>
              </a:lnSpc>
            </a:pP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5 – умерших в другом месте, т.е. не в жилом помещении</a:t>
            </a:r>
          </a:p>
          <a:p>
            <a:pPr lvl="1">
              <a:lnSpc>
                <a:spcPct val="150000"/>
              </a:lnSpc>
            </a:pP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5 – наши жители в других районах области и других регионах</a:t>
            </a:r>
          </a:p>
          <a:p>
            <a:pPr lvl="1">
              <a:lnSpc>
                <a:spcPct val="150000"/>
              </a:lnSpc>
            </a:pP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6 – наши жители в стационаре области</a:t>
            </a:r>
          </a:p>
          <a:p>
            <a:pPr lvl="1">
              <a:lnSpc>
                <a:spcPct val="150000"/>
              </a:lnSpc>
            </a:pP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1 – в присутствии бригады «03»</a:t>
            </a:r>
          </a:p>
          <a:p>
            <a:pPr>
              <a:buNone/>
            </a:pPr>
            <a:endParaRPr lang="ru-RU" sz="14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5537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/>
          </p:cNvSpPr>
          <p:nvPr/>
        </p:nvSpPr>
        <p:spPr bwMode="auto">
          <a:xfrm>
            <a:off x="457200" y="731032"/>
            <a:ext cx="822960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ru-RU" sz="2000" b="1" dirty="0" smtClean="0">
                <a:solidFill>
                  <a:schemeClr val="tx2"/>
                </a:solidFill>
                <a:latin typeface="+mj-lt"/>
              </a:rPr>
              <a:t>Общая смертность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1108" y="0"/>
            <a:ext cx="1552892" cy="538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Администратор\Desktop\Презентация\gerb_czrb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827583" cy="731032"/>
          </a:xfrm>
          <a:prstGeom prst="rect">
            <a:avLst/>
          </a:prstGeom>
          <a:noFill/>
        </p:spPr>
      </p:pic>
      <p:sp>
        <p:nvSpPr>
          <p:cNvPr id="14" name="Rectangle 2"/>
          <p:cNvSpPr txBox="1">
            <a:spLocks/>
          </p:cNvSpPr>
          <p:nvPr/>
        </p:nvSpPr>
        <p:spPr bwMode="auto">
          <a:xfrm>
            <a:off x="827583" y="1389093"/>
            <a:ext cx="7488833" cy="5280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93700" lvl="1" indent="0">
              <a:buNone/>
            </a:pP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30 человек трудоспособного возраста умерли по причине БСК</a:t>
            </a:r>
          </a:p>
          <a:p>
            <a:pPr lvl="1"/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из них </a:t>
            </a:r>
            <a:endParaRPr lang="ru-RU" sz="1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93700" lvl="1" indent="0">
              <a:buNone/>
            </a:pP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	11 </a:t>
            </a: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– сельских </a:t>
            </a:r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жителей</a:t>
            </a:r>
          </a:p>
          <a:p>
            <a:pPr marL="393700" lvl="1" indent="0">
              <a:buNone/>
            </a:pP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	19 </a:t>
            </a: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– жители города</a:t>
            </a:r>
          </a:p>
          <a:p>
            <a:pPr lvl="1"/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из них </a:t>
            </a:r>
            <a:endParaRPr lang="ru-RU" sz="1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93700" lvl="1" indent="0">
              <a:buNone/>
            </a:pP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	5 </a:t>
            </a: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–</a:t>
            </a:r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жен</a:t>
            </a: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ru-RU" sz="1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93700" lvl="1" indent="0">
              <a:buNone/>
            </a:pP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	25 </a:t>
            </a: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муж</a:t>
            </a: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lvl="1"/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и</a:t>
            </a:r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з них:</a:t>
            </a:r>
          </a:p>
          <a:p>
            <a:pPr marL="393700" lvl="1" indent="0">
              <a:buNone/>
            </a:pP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	15 </a:t>
            </a: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чел – дома, </a:t>
            </a:r>
          </a:p>
          <a:p>
            <a:pPr marL="393700" lvl="1" indent="0">
              <a:buNone/>
            </a:pPr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		2 </a:t>
            </a: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в другом месте,</a:t>
            </a:r>
          </a:p>
          <a:p>
            <a:pPr marL="393700" lvl="1" indent="0">
              <a:buNone/>
            </a:pPr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		9 </a:t>
            </a: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– в стационаре</a:t>
            </a:r>
          </a:p>
          <a:p>
            <a:pPr marL="393700" lvl="1" indent="0">
              <a:buNone/>
            </a:pPr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		1 </a:t>
            </a: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– в стационаре в другом районе</a:t>
            </a:r>
          </a:p>
          <a:p>
            <a:pPr marL="393700" lvl="1" indent="0">
              <a:buNone/>
            </a:pPr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		2 </a:t>
            </a: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– в другом </a:t>
            </a:r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районе</a:t>
            </a:r>
          </a:p>
          <a:p>
            <a:pPr marL="393700" lvl="1" indent="0">
              <a:buNone/>
            </a:pPr>
            <a:endParaRPr lang="ru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93700" lvl="1" indent="0">
              <a:buNone/>
            </a:pP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Из 30 умерших от БСК всего 9 чел, состояли под «ДН» и обращались за медицинской </a:t>
            </a:r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помощью.</a:t>
            </a:r>
          </a:p>
          <a:p>
            <a:pPr marL="393700" lvl="1" indent="0">
              <a:buNone/>
            </a:pPr>
            <a:endParaRPr lang="ru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93700" lvl="1" indent="0">
              <a:buNone/>
            </a:pP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9 чел. </a:t>
            </a:r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погибли </a:t>
            </a: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от заболеваний БСК, связанных с алкоголем, это состоящих на «ДН» у нарколога по поводу алкогольной зависимости, или причиной смерти является диагноз, связанный с употреблением алкоголя, а конкретно – Алкогольная </a:t>
            </a:r>
            <a:r>
              <a:rPr lang="ru-RU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кардиомиопатия</a:t>
            </a:r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93700" lvl="1" indent="0">
              <a:buNone/>
            </a:pPr>
            <a:endParaRPr lang="ru-RU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93700" lvl="1" indent="0">
              <a:buNone/>
            </a:pP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Остальные умершие трудоспособного возраста не посещали медицинское учреждение совсем, </a:t>
            </a:r>
            <a:r>
              <a:rPr lang="ru-RU" sz="1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т.е. нет </a:t>
            </a:r>
            <a:r>
              <a:rPr lang="ru-RU" sz="1200" b="1" dirty="0">
                <a:latin typeface="Arial" panose="020B0604020202020204" pitchFamily="34" charset="0"/>
                <a:cs typeface="Arial" panose="020B0604020202020204" pitchFamily="34" charset="0"/>
              </a:rPr>
              <a:t>ДН, ДВН, п/о</a:t>
            </a:r>
          </a:p>
          <a:p>
            <a:pPr>
              <a:buNone/>
            </a:pPr>
            <a:endParaRPr lang="ru-RU" sz="14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3270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00"/>
          <p:cNvSpPr txBox="1">
            <a:spLocks/>
          </p:cNvSpPr>
          <p:nvPr/>
        </p:nvSpPr>
        <p:spPr bwMode="auto">
          <a:xfrm>
            <a:off x="539552" y="1268760"/>
            <a:ext cx="8229600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Наркологическая служба Каргопольского округа</a:t>
            </a:r>
          </a:p>
          <a:p>
            <a:pPr marL="0" indent="0" algn="ctr">
              <a:buNone/>
            </a:pPr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Контингенты пациентов, находящихся под наблюдением психиатра-нарколога</a:t>
            </a:r>
            <a:endParaRPr lang="ru-RU" sz="1400" dirty="0" smtClean="0">
              <a:solidFill>
                <a:schemeClr val="tx2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1108" y="0"/>
            <a:ext cx="1552892" cy="538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Администратор\Desktop\Презентация\gerb_czrb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827583" cy="731032"/>
          </a:xfrm>
          <a:prstGeom prst="rect">
            <a:avLst/>
          </a:prstGeom>
          <a:noFill/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9018880"/>
              </p:ext>
            </p:extLst>
          </p:nvPr>
        </p:nvGraphicFramePr>
        <p:xfrm>
          <a:off x="1259633" y="2132856"/>
          <a:ext cx="6696744" cy="417646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2808311">
                  <a:extLst>
                    <a:ext uri="{9D8B030D-6E8A-4147-A177-3AD203B41FA5}">
                      <a16:colId xmlns:a16="http://schemas.microsoft.com/office/drawing/2014/main" xmlns="" val="982201194"/>
                    </a:ext>
                  </a:extLst>
                </a:gridCol>
                <a:gridCol w="1301056">
                  <a:extLst>
                    <a:ext uri="{9D8B030D-6E8A-4147-A177-3AD203B41FA5}">
                      <a16:colId xmlns:a16="http://schemas.microsoft.com/office/drawing/2014/main" xmlns="" val="3692692549"/>
                    </a:ext>
                  </a:extLst>
                </a:gridCol>
                <a:gridCol w="1345327">
                  <a:extLst>
                    <a:ext uri="{9D8B030D-6E8A-4147-A177-3AD203B41FA5}">
                      <a16:colId xmlns:a16="http://schemas.microsoft.com/office/drawing/2014/main" xmlns="" val="847856023"/>
                    </a:ext>
                  </a:extLst>
                </a:gridCol>
                <a:gridCol w="1242050">
                  <a:extLst>
                    <a:ext uri="{9D8B030D-6E8A-4147-A177-3AD203B41FA5}">
                      <a16:colId xmlns:a16="http://schemas.microsoft.com/office/drawing/2014/main" xmlns="" val="1749846808"/>
                    </a:ext>
                  </a:extLst>
                </a:gridCol>
              </a:tblGrid>
              <a:tr h="30821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E7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30377080"/>
                  </a:ext>
                </a:extLst>
              </a:tr>
              <a:tr h="3255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ВСЕГО состоит на Д-учете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</a:t>
                      </a:r>
                      <a:endParaRPr lang="ru-RU" sz="14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0676862"/>
                  </a:ext>
                </a:extLst>
              </a:tr>
              <a:tr h="3255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Из них: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400" b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E7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72083448"/>
                  </a:ext>
                </a:extLst>
              </a:tr>
              <a:tr h="3255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Употребление алкоголя</a:t>
                      </a:r>
                      <a:endParaRPr lang="ru-RU" sz="1400" b="1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  <a:endParaRPr lang="ru-RU" sz="1400" b="1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lang="ru-RU" sz="1400" b="1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</a:t>
                      </a:r>
                      <a:endParaRPr lang="ru-RU" sz="1400" b="1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68615240"/>
                  </a:ext>
                </a:extLst>
              </a:tr>
              <a:tr h="3255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женщины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E7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69825776"/>
                  </a:ext>
                </a:extLst>
              </a:tr>
              <a:tr h="3255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подростки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87604757"/>
                  </a:ext>
                </a:extLst>
              </a:tr>
              <a:tr h="3255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Отказались от Д-учета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Нет сведений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E7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3671620"/>
                  </a:ext>
                </a:extLst>
              </a:tr>
              <a:tr h="3255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женщины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76662361"/>
                  </a:ext>
                </a:extLst>
              </a:tr>
              <a:tr h="3255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подростки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E7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162536105"/>
                  </a:ext>
                </a:extLst>
              </a:tr>
              <a:tr h="61279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Употребление наркотических веществ</a:t>
                      </a:r>
                      <a:endParaRPr lang="ru-RU" sz="1400" b="1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400" b="1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400" b="1" i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i="1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68580" marR="68580" marT="0" marB="0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3488105"/>
                  </a:ext>
                </a:extLst>
              </a:tr>
              <a:tr h="3255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Женщины, дети, подростки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E7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70192545"/>
                  </a:ext>
                </a:extLst>
              </a:tr>
              <a:tr h="32554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579212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8362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5" name="Заголовок 1"/>
          <p:cNvSpPr>
            <a:spLocks/>
          </p:cNvSpPr>
          <p:nvPr/>
        </p:nvSpPr>
        <p:spPr bwMode="auto">
          <a:xfrm>
            <a:off x="611188" y="692150"/>
            <a:ext cx="7777162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/>
          <a:lstStyle/>
          <a:p>
            <a:pPr algn="ctr"/>
            <a:r>
              <a:rPr lang="ru-RU" sz="3200" dirty="0">
                <a:solidFill>
                  <a:schemeClr val="tx2"/>
                </a:solidFill>
                <a:latin typeface="Calibri" pitchFamily="34" charset="0"/>
              </a:rPr>
              <a:t>Кадровый состав</a:t>
            </a:r>
          </a:p>
        </p:txBody>
      </p:sp>
      <p:sp>
        <p:nvSpPr>
          <p:cNvPr id="8" name="Заголовок 1"/>
          <p:cNvSpPr>
            <a:spLocks/>
          </p:cNvSpPr>
          <p:nvPr/>
        </p:nvSpPr>
        <p:spPr bwMode="auto">
          <a:xfrm>
            <a:off x="1" y="6021288"/>
            <a:ext cx="4644007" cy="826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b"/>
          <a:lstStyle/>
          <a:p>
            <a:pPr indent="457200" algn="just"/>
            <a:endParaRPr lang="ru-RU" sz="1200" dirty="0" smtClean="0">
              <a:latin typeface="+mj-lt"/>
            </a:endParaRPr>
          </a:p>
          <a:p>
            <a:pPr indent="457200"/>
            <a:endParaRPr lang="ru-RU" sz="1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95350" indent="457200" algn="just"/>
            <a:endParaRPr lang="ru-RU" sz="1200" dirty="0" smtClean="0">
              <a:latin typeface="+mj-lt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1108" y="0"/>
            <a:ext cx="1552892" cy="538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Users\Администратор\Desktop\Презентация\gerb_czrb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827583" cy="731032"/>
          </a:xfrm>
          <a:prstGeom prst="rect">
            <a:avLst/>
          </a:prstGeom>
          <a:noFill/>
        </p:spPr>
      </p:pic>
      <p:sp>
        <p:nvSpPr>
          <p:cNvPr id="14" name="Заголовок 1"/>
          <p:cNvSpPr>
            <a:spLocks/>
          </p:cNvSpPr>
          <p:nvPr/>
        </p:nvSpPr>
        <p:spPr bwMode="auto">
          <a:xfrm>
            <a:off x="4617078" y="5976664"/>
            <a:ext cx="4427983" cy="692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/>
          <a:lstStyle/>
          <a:p>
            <a:pPr indent="457200" algn="just"/>
            <a:endParaRPr lang="ru-RU" sz="1200" dirty="0" smtClean="0">
              <a:latin typeface="+mj-lt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1570862"/>
              </p:ext>
            </p:extLst>
          </p:nvPr>
        </p:nvGraphicFramePr>
        <p:xfrm>
          <a:off x="1115616" y="1772816"/>
          <a:ext cx="6624736" cy="172819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4746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6902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20824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49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физические лица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укомплектованность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E7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121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врачи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2494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средний медицинский персонал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115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E7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6612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прочий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115616" y="3789040"/>
            <a:ext cx="662473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/>
              <a:t>Прошли обучение в 2024 </a:t>
            </a:r>
            <a:r>
              <a:rPr lang="ru-RU" sz="1400" b="1" dirty="0" smtClean="0"/>
              <a:t>году</a:t>
            </a:r>
            <a:br>
              <a:rPr lang="ru-RU" sz="1400" b="1" dirty="0" smtClean="0"/>
            </a:br>
            <a:endParaRPr lang="ru-RU" sz="1400" b="1" dirty="0"/>
          </a:p>
          <a:p>
            <a:r>
              <a:rPr lang="ru-RU" sz="1400" dirty="0"/>
              <a:t>Профессиональная переподготовка:</a:t>
            </a:r>
          </a:p>
          <a:p>
            <a:r>
              <a:rPr lang="ru-RU" sz="1400" dirty="0" smtClean="0"/>
              <a:t>	Врачи </a:t>
            </a:r>
            <a:r>
              <a:rPr lang="ru-RU" sz="1400" dirty="0"/>
              <a:t>- 1 (</a:t>
            </a:r>
            <a:r>
              <a:rPr lang="ru-RU" sz="1400" dirty="0" err="1"/>
              <a:t>Шабунин</a:t>
            </a:r>
            <a:r>
              <a:rPr lang="ru-RU" sz="1400" dirty="0"/>
              <a:t> СВ по УЗИ)</a:t>
            </a:r>
          </a:p>
          <a:p>
            <a:r>
              <a:rPr lang="ru-RU" sz="1400" dirty="0" smtClean="0"/>
              <a:t>	Средний </a:t>
            </a:r>
            <a:r>
              <a:rPr lang="ru-RU" sz="1400" dirty="0"/>
              <a:t>МП - 3 (</a:t>
            </a:r>
            <a:r>
              <a:rPr lang="ru-RU" sz="1400" dirty="0" err="1"/>
              <a:t>Губинский</a:t>
            </a:r>
            <a:r>
              <a:rPr lang="ru-RU" sz="1400" dirty="0"/>
              <a:t>, Мамонтова по «СНП» и Попова ПА по </a:t>
            </a:r>
            <a:r>
              <a:rPr lang="ru-RU" sz="1400" dirty="0" smtClean="0"/>
              <a:t>		           «</a:t>
            </a:r>
            <a:r>
              <a:rPr lang="ru-RU" sz="1400" dirty="0"/>
              <a:t>СД в педиатрии</a:t>
            </a:r>
            <a:r>
              <a:rPr lang="ru-RU" sz="1400" dirty="0" smtClean="0"/>
              <a:t>»)</a:t>
            </a:r>
            <a:endParaRPr lang="ru-RU" sz="1400" dirty="0"/>
          </a:p>
          <a:p>
            <a:r>
              <a:rPr lang="ru-RU" sz="1400" dirty="0"/>
              <a:t> </a:t>
            </a:r>
          </a:p>
          <a:p>
            <a:r>
              <a:rPr lang="ru-RU" sz="1400" dirty="0"/>
              <a:t>Повышение квалификации:</a:t>
            </a:r>
          </a:p>
          <a:p>
            <a:r>
              <a:rPr lang="ru-RU" sz="1400" dirty="0" smtClean="0"/>
              <a:t>	Врачи </a:t>
            </a:r>
            <a:r>
              <a:rPr lang="ru-RU" sz="1400" dirty="0"/>
              <a:t>- 28 чел.</a:t>
            </a:r>
          </a:p>
          <a:p>
            <a:r>
              <a:rPr lang="ru-RU" sz="1400" dirty="0" smtClean="0"/>
              <a:t>	Средний МП </a:t>
            </a:r>
            <a:r>
              <a:rPr lang="ru-RU" sz="1400" dirty="0"/>
              <a:t>- 51 чел.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3"/>
          <p:cNvSpPr>
            <a:spLocks noGrp="1"/>
          </p:cNvSpPr>
          <p:nvPr>
            <p:ph type="body" idx="1"/>
          </p:nvPr>
        </p:nvSpPr>
        <p:spPr>
          <a:xfrm>
            <a:off x="457200" y="1052736"/>
            <a:ext cx="8229600" cy="527737"/>
          </a:xfrm>
        </p:spPr>
        <p:txBody>
          <a:bodyPr/>
          <a:lstStyle/>
          <a:p>
            <a:pPr algn="just">
              <a:buClr>
                <a:schemeClr val="tx2"/>
              </a:buClr>
            </a:pPr>
            <a:r>
              <a:rPr lang="ru-RU" sz="1800" b="1" dirty="0" smtClean="0">
                <a:solidFill>
                  <a:schemeClr val="tx2"/>
                </a:solidFill>
                <a:latin typeface="+mj-lt"/>
              </a:rPr>
              <a:t>Радиус обслуживаемого населения 106 километров.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1108" y="0"/>
            <a:ext cx="1552892" cy="538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Users\Администратор\Desktop\Презентация\gerb_czrb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827583" cy="731032"/>
          </a:xfrm>
          <a:prstGeom prst="rect">
            <a:avLst/>
          </a:prstGeom>
          <a:noFill/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7200" y="1844824"/>
            <a:ext cx="8229600" cy="536706"/>
          </a:xfrm>
        </p:spPr>
        <p:txBody>
          <a:bodyPr/>
          <a:lstStyle/>
          <a:p>
            <a:pPr algn="ctr" eaLnBrk="1" hangingPunct="1"/>
            <a:r>
              <a:rPr lang="ru-RU" sz="2000" b="1" dirty="0" smtClean="0"/>
              <a:t>Структура ГБУЗ АО «Каргопольская ЦРБ им. Н.Д. Кировой»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407393" y="4293096"/>
            <a:ext cx="6336704" cy="70785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 smtClean="0"/>
              <a:t>ГБУЗ </a:t>
            </a:r>
            <a:r>
              <a:rPr lang="ru-RU" sz="2000" dirty="0"/>
              <a:t>АО «Каргопольская ЦРБ им. Н.Д. Кировой»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39750" y="5556857"/>
            <a:ext cx="2303463" cy="9684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 err="1" smtClean="0">
                <a:solidFill>
                  <a:srgbClr val="F2F2F2"/>
                </a:solidFill>
                <a:latin typeface="Arial" pitchFamily="34" charset="0"/>
                <a:cs typeface="Arial" pitchFamily="34" charset="0"/>
              </a:rPr>
              <a:t>Ухотская</a:t>
            </a:r>
            <a:r>
              <a:rPr lang="ru-RU" sz="1200" b="1" dirty="0" smtClean="0">
                <a:solidFill>
                  <a:srgbClr val="F2F2F2"/>
                </a:solidFill>
                <a:latin typeface="Arial" pitchFamily="34" charset="0"/>
                <a:cs typeface="Arial" pitchFamily="34" charset="0"/>
              </a:rPr>
              <a:t> врачебная амбулатория</a:t>
            </a:r>
            <a:endParaRPr lang="ru-RU" sz="1200" b="1" dirty="0">
              <a:solidFill>
                <a:srgbClr val="F2F2F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372225" y="5556857"/>
            <a:ext cx="2303463" cy="9684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 smtClean="0">
                <a:solidFill>
                  <a:srgbClr val="F2F2F2"/>
                </a:solidFill>
                <a:latin typeface="Arial" pitchFamily="34" charset="0"/>
                <a:cs typeface="Arial" pitchFamily="34" charset="0"/>
              </a:rPr>
              <a:t>Архангельская врачебная амбулатория</a:t>
            </a:r>
            <a:endParaRPr lang="ru-RU" sz="1200" b="1" dirty="0">
              <a:solidFill>
                <a:srgbClr val="F2F2F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948488" y="2852936"/>
            <a:ext cx="1655762" cy="9888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>
                <a:solidFill>
                  <a:srgbClr val="F2F2F2"/>
                </a:solidFill>
                <a:latin typeface="Arial" pitchFamily="34" charset="0"/>
                <a:cs typeface="Arial" pitchFamily="34" charset="0"/>
              </a:rPr>
              <a:t>Поликлиника        на 475 посещений в смену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68313" y="2852936"/>
            <a:ext cx="2016125" cy="9888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>
                <a:solidFill>
                  <a:srgbClr val="F2F2F2"/>
                </a:solidFill>
                <a:latin typeface="Arial" charset="0"/>
                <a:cs typeface="Arial" charset="0"/>
              </a:rPr>
              <a:t>Круглосуточный стационар на </a:t>
            </a:r>
            <a:r>
              <a:rPr lang="ru-RU" sz="1200" b="1" dirty="0" smtClean="0">
                <a:solidFill>
                  <a:srgbClr val="F2F2F2"/>
                </a:solidFill>
                <a:latin typeface="Arial" charset="0"/>
                <a:cs typeface="Arial" charset="0"/>
              </a:rPr>
              <a:t>53 </a:t>
            </a:r>
            <a:r>
              <a:rPr lang="ru-RU" sz="1200" b="1" dirty="0">
                <a:solidFill>
                  <a:srgbClr val="F2F2F2"/>
                </a:solidFill>
                <a:latin typeface="Arial" charset="0"/>
                <a:cs typeface="Arial" charset="0"/>
              </a:rPr>
              <a:t>коек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563938" y="5556857"/>
            <a:ext cx="2160587" cy="9684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 smtClean="0">
                <a:solidFill>
                  <a:srgbClr val="F2F2F2"/>
                </a:solidFill>
                <a:latin typeface="Arial" pitchFamily="34" charset="0"/>
                <a:cs typeface="Arial" pitchFamily="34" charset="0"/>
              </a:rPr>
              <a:t>22 Фельдшерско-акушерских </a:t>
            </a:r>
            <a:r>
              <a:rPr lang="ru-RU" sz="1200" b="1" dirty="0">
                <a:solidFill>
                  <a:srgbClr val="F2F2F2"/>
                </a:solidFill>
                <a:latin typeface="Arial" pitchFamily="34" charset="0"/>
                <a:cs typeface="Arial" pitchFamily="34" charset="0"/>
              </a:rPr>
              <a:t>пункта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859338" y="2862926"/>
            <a:ext cx="1728787" cy="9587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>
                <a:solidFill>
                  <a:srgbClr val="F2F2F2"/>
                </a:solidFill>
                <a:latin typeface="Arial" pitchFamily="34" charset="0"/>
                <a:cs typeface="Arial" pitchFamily="34" charset="0"/>
              </a:rPr>
              <a:t>Отделение    </a:t>
            </a:r>
            <a:r>
              <a:rPr lang="ru-RU" sz="1200" b="1" dirty="0" smtClean="0">
                <a:solidFill>
                  <a:srgbClr val="F2F2F2"/>
                </a:solidFill>
                <a:latin typeface="Arial" pitchFamily="34" charset="0"/>
                <a:cs typeface="Arial" pitchFamily="34" charset="0"/>
              </a:rPr>
              <a:t>скорой и неотложной </a:t>
            </a:r>
            <a:r>
              <a:rPr lang="ru-RU" sz="1200" b="1" dirty="0">
                <a:solidFill>
                  <a:srgbClr val="F2F2F2"/>
                </a:solidFill>
                <a:latin typeface="Arial" pitchFamily="34" charset="0"/>
                <a:cs typeface="Arial" pitchFamily="34" charset="0"/>
              </a:rPr>
              <a:t>медицинской помощи</a:t>
            </a:r>
          </a:p>
        </p:txBody>
      </p:sp>
      <p:cxnSp>
        <p:nvCxnSpPr>
          <p:cNvPr id="14" name="Прямая со стрелкой 13"/>
          <p:cNvCxnSpPr/>
          <p:nvPr/>
        </p:nvCxnSpPr>
        <p:spPr>
          <a:xfrm flipH="1" flipV="1">
            <a:off x="1835696" y="3861048"/>
            <a:ext cx="5805" cy="36047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2195513" y="5000954"/>
            <a:ext cx="223" cy="44330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6" name="Rectangle 20"/>
          <p:cNvSpPr>
            <a:spLocks noChangeArrowheads="1"/>
          </p:cNvSpPr>
          <p:nvPr/>
        </p:nvSpPr>
        <p:spPr bwMode="auto">
          <a:xfrm>
            <a:off x="2771775" y="2854930"/>
            <a:ext cx="1655763" cy="986876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200" b="1" dirty="0">
                <a:solidFill>
                  <a:schemeClr val="bg1"/>
                </a:solidFill>
              </a:rPr>
              <a:t>Дневной стационар</a:t>
            </a:r>
          </a:p>
          <a:p>
            <a:pPr algn="ctr"/>
            <a:r>
              <a:rPr lang="ru-RU" sz="1200" b="1" dirty="0">
                <a:solidFill>
                  <a:schemeClr val="bg1"/>
                </a:solidFill>
              </a:rPr>
              <a:t> на </a:t>
            </a:r>
            <a:r>
              <a:rPr lang="ru-RU" sz="1200" b="1" dirty="0" smtClean="0">
                <a:solidFill>
                  <a:schemeClr val="bg1"/>
                </a:solidFill>
              </a:rPr>
              <a:t>27 койку</a:t>
            </a:r>
            <a:endParaRPr lang="ru-RU" sz="1200" b="1" dirty="0">
              <a:solidFill>
                <a:schemeClr val="bg1"/>
              </a:solidFill>
            </a:endParaRPr>
          </a:p>
        </p:txBody>
      </p:sp>
      <p:cxnSp>
        <p:nvCxnSpPr>
          <p:cNvPr id="20" name="Прямая со стрелкой 31"/>
          <p:cNvCxnSpPr/>
          <p:nvPr/>
        </p:nvCxnSpPr>
        <p:spPr>
          <a:xfrm>
            <a:off x="4716016" y="5000954"/>
            <a:ext cx="447" cy="44330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1" name="Прямая со стрелкой 31"/>
          <p:cNvCxnSpPr/>
          <p:nvPr/>
        </p:nvCxnSpPr>
        <p:spPr>
          <a:xfrm flipH="1">
            <a:off x="7380288" y="5000954"/>
            <a:ext cx="24" cy="443302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flipH="1" flipV="1">
            <a:off x="3599656" y="3877155"/>
            <a:ext cx="5805" cy="36047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flipH="1" flipV="1">
            <a:off x="5796136" y="3877155"/>
            <a:ext cx="5805" cy="36047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/>
          <p:nvPr/>
        </p:nvCxnSpPr>
        <p:spPr>
          <a:xfrm flipH="1" flipV="1">
            <a:off x="7374483" y="3872502"/>
            <a:ext cx="5805" cy="360476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36" name="Прямоугольник 35"/>
          <p:cNvSpPr/>
          <p:nvPr/>
        </p:nvSpPr>
        <p:spPr>
          <a:xfrm>
            <a:off x="179512" y="1772816"/>
            <a:ext cx="8784976" cy="489654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67544" y="1412776"/>
            <a:ext cx="8219256" cy="2520280"/>
          </a:xfrm>
        </p:spPr>
        <p:txBody>
          <a:bodyPr/>
          <a:lstStyle/>
          <a:p>
            <a:pPr>
              <a:buClr>
                <a:schemeClr val="tx1"/>
              </a:buClr>
            </a:pPr>
            <a:endParaRPr lang="ru-RU" sz="1600" dirty="0">
              <a:latin typeface="+mj-lt"/>
            </a:endParaRPr>
          </a:p>
          <a:p>
            <a:pPr>
              <a:buClr>
                <a:schemeClr val="tx1"/>
              </a:buClr>
            </a:pPr>
            <a:endParaRPr lang="ru-RU" sz="1600" dirty="0">
              <a:latin typeface="+mj-lt"/>
            </a:endParaRPr>
          </a:p>
          <a:p>
            <a:pPr>
              <a:buClr>
                <a:schemeClr val="tx1"/>
              </a:buClr>
            </a:pPr>
            <a:endParaRPr lang="ru-RU" sz="1600" dirty="0" smtClean="0">
              <a:latin typeface="+mj-lt"/>
            </a:endParaRPr>
          </a:p>
          <a:p>
            <a:pPr marL="0" indent="0">
              <a:buClr>
                <a:schemeClr val="tx1"/>
              </a:buClr>
              <a:buNone/>
            </a:pPr>
            <a:endParaRPr lang="ru-RU" sz="1600" dirty="0" smtClean="0">
              <a:latin typeface="+mj-lt"/>
            </a:endParaRPr>
          </a:p>
          <a:p>
            <a:pPr>
              <a:buClr>
                <a:schemeClr val="tx1"/>
              </a:buClr>
            </a:pPr>
            <a:endParaRPr lang="ru-RU" sz="1600" dirty="0">
              <a:latin typeface="+mj-lt"/>
            </a:endParaRPr>
          </a:p>
          <a:p>
            <a:pPr>
              <a:buClr>
                <a:schemeClr val="tx1"/>
              </a:buClr>
            </a:pPr>
            <a:endParaRPr lang="ru-RU" sz="1600" dirty="0">
              <a:latin typeface="+mj-lt"/>
            </a:endParaRPr>
          </a:p>
          <a:p>
            <a:pPr>
              <a:buClr>
                <a:schemeClr val="tx1"/>
              </a:buClr>
            </a:pPr>
            <a:endParaRPr lang="ru-RU" sz="1600" dirty="0">
              <a:latin typeface="+mj-lt"/>
            </a:endParaRPr>
          </a:p>
          <a:p>
            <a:pPr>
              <a:buClr>
                <a:schemeClr val="tx1"/>
              </a:buClr>
            </a:pPr>
            <a:endParaRPr lang="ru-RU" sz="1600" dirty="0">
              <a:latin typeface="+mj-lt"/>
            </a:endParaRPr>
          </a:p>
        </p:txBody>
      </p:sp>
      <p:sp>
        <p:nvSpPr>
          <p:cNvPr id="4" name="Rectangle 300"/>
          <p:cNvSpPr txBox="1">
            <a:spLocks/>
          </p:cNvSpPr>
          <p:nvPr/>
        </p:nvSpPr>
        <p:spPr bwMode="auto">
          <a:xfrm>
            <a:off x="467544" y="692696"/>
            <a:ext cx="8229600" cy="564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000" b="1" dirty="0">
                <a:solidFill>
                  <a:schemeClr val="tx2"/>
                </a:solidFill>
                <a:latin typeface="+mj-lt"/>
              </a:rPr>
              <a:t>Специалисты приступившие к работе </a:t>
            </a:r>
            <a:r>
              <a:rPr lang="ru-RU" sz="2000" b="1" dirty="0" smtClean="0">
                <a:solidFill>
                  <a:schemeClr val="tx2"/>
                </a:solidFill>
                <a:latin typeface="+mj-lt"/>
              </a:rPr>
              <a:t>2024 году: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1108" y="0"/>
            <a:ext cx="1552892" cy="538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Администратор\Desktop\Презентация\gerb_czrb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827583" cy="731032"/>
          </a:xfrm>
          <a:prstGeom prst="rect">
            <a:avLst/>
          </a:prstGeom>
          <a:noFill/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3103213"/>
              </p:ext>
            </p:extLst>
          </p:nvPr>
        </p:nvGraphicFramePr>
        <p:xfrm>
          <a:off x="323527" y="1231389"/>
          <a:ext cx="8496944" cy="547197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5365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37658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1823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30963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5212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6993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№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Ф.И. О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Дата рождения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должность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Дата приема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E7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987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Варивода</a:t>
                      </a: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Ольга Анатольевна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14.12.1966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Врач-</a:t>
                      </a:r>
                      <a:r>
                        <a:rPr lang="ru-RU" sz="105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оториноларинголог</a:t>
                      </a: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/оториноларингологический кабинет/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18.03.2024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98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Шушерину Эльвиру Алексеевну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(после обучения)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14.02.2000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терапевтический кабинет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врач терапевт участковый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19.08.2024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E7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987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Кутькину</a:t>
                      </a: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Анну Николаевну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(после обучения)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14.02.2000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терапевтический кабинет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врач терапевт участковый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26.08.2024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3987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Быков Алексей Федорович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31.05.1982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врач - психиатр участковый /поликлиника/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01.08.2024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E7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098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5101" marR="55101" marT="0" marB="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Подрезова</a:t>
                      </a: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Светлана Ивановна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5101" marR="55101" marT="0" marB="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18.10.2000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5101" marR="55101" marT="0" marB="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терапевтическое отделение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медицинская сестра палатная (гинекологические койки)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5101" marR="55101" marT="0" marB="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07.02.2024</a:t>
                      </a: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5101" marR="55101" marT="0" marB="0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05177172"/>
                  </a:ext>
                </a:extLst>
              </a:tr>
              <a:tr h="33987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5101" marR="55101" marT="0" marB="0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Шишкин Анатолий Александрович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5101" marR="55101" marT="0" marB="0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30.11.1984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5101" marR="55101" marT="0" marB="0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Ухотская</a:t>
                      </a: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врачебная амбулатория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фельдшер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5101" marR="55101" marT="0" marB="0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14.05.2024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5101" marR="55101" marT="0" marB="0">
                    <a:solidFill>
                      <a:srgbClr val="E7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78939045"/>
                  </a:ext>
                </a:extLst>
              </a:tr>
              <a:tr h="33987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7.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5101" marR="55101" marT="0" marB="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Губинский</a:t>
                      </a: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Кирилл Алексеевич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(после обучения)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5101" marR="55101" marT="0" marB="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13.09.1999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5101" marR="55101" marT="0" marB="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фельдшер скорой медицинской помощи /отделение скорой медицинской помощи/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5101" marR="55101" marT="0" marB="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10.07.2024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5101" marR="55101" marT="0" marB="0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271803527"/>
                  </a:ext>
                </a:extLst>
              </a:tr>
              <a:tr h="5098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8.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5101" marR="55101" marT="0" marB="0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Самодульская</a:t>
                      </a: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Анастасия Николаевна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(после обучения)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5101" marR="55101" marT="0" marB="0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26.12.2003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5101" marR="55101" marT="0" marB="0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Терапевтический кабинет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Медицинская сестра участковая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5101" marR="55101" marT="0" marB="0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16.07.2024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5101" marR="55101" marT="0" marB="0">
                    <a:solidFill>
                      <a:srgbClr val="E7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81983177"/>
                  </a:ext>
                </a:extLst>
              </a:tr>
              <a:tr h="33987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9.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5101" marR="55101" marT="0" marB="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Попова Полина Алексеевна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(после обучения)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5101" marR="55101" marT="0" marB="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13.07.2004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5101" marR="55101" marT="0" marB="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медицинская сестра   /терапевтический кабинет/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5101" marR="55101" marT="0" marB="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17.07.2024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5101" marR="55101" marT="0" marB="0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70705254"/>
                  </a:ext>
                </a:extLst>
              </a:tr>
              <a:tr h="33987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10.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5101" marR="55101" marT="0" marB="0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Гусейнова Людмила Николаевна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5101" marR="55101" marT="0" marB="0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17.09.1969</a:t>
                      </a:r>
                      <a:endParaRPr lang="ru-RU" sz="105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5101" marR="55101" marT="0" marB="0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оториноларингологический кабинет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медицинская сестра  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5101" marR="55101" marT="0" marB="0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10.10.2024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5101" marR="55101" marT="0" marB="0">
                    <a:solidFill>
                      <a:srgbClr val="E7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4965402"/>
                  </a:ext>
                </a:extLst>
              </a:tr>
              <a:tr h="33987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11.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5101" marR="55101" marT="0" marB="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Черноусова Оксана Васильевна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5101" marR="55101" marT="0" marB="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06.11.1982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5101" marR="55101" marT="0" marB="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медицинская сестра палатная  /терапевтическое отделение/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5101" marR="55101" marT="0" marB="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11.12.2024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5101" marR="55101" marT="0" marB="0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28678643"/>
                  </a:ext>
                </a:extLst>
              </a:tr>
              <a:tr h="33987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12.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5101" marR="55101" marT="0" marB="0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Темежникова</a:t>
                      </a: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Светлана Анатольевна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5101" marR="55101" marT="0" marB="0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03.07.1969</a:t>
                      </a:r>
                      <a:endParaRPr lang="ru-RU" sz="105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5101" marR="55101" marT="0" marB="0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заведующий ФАП-фельдшер /</a:t>
                      </a:r>
                      <a:r>
                        <a:rPr lang="ru-RU" sz="105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Печниковский</a:t>
                      </a: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ФАП/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5101" marR="55101" marT="0" marB="0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24.09.2024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5101" marR="55101" marT="0" marB="0">
                    <a:solidFill>
                      <a:srgbClr val="E7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192995574"/>
                  </a:ext>
                </a:extLst>
              </a:tr>
              <a:tr h="33987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13.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5101" marR="55101" marT="0" marB="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Мамонтова Евгения Александровна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5101" marR="55101" marT="0" marB="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15.08.1996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5101" marR="55101" marT="0" marB="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фельдшер скорой медицинской помощи /отделение скорой медицинской помощи/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5101" marR="55101" marT="0" marB="0"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13.09.2024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5101" marR="55101" marT="0" marB="0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69663329"/>
                  </a:ext>
                </a:extLst>
              </a:tr>
              <a:tr h="33987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14.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5101" marR="55101" marT="0" marB="0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Подгорних Юлия Леонидовна</a:t>
                      </a:r>
                      <a:endParaRPr lang="ru-RU" sz="105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5101" marR="55101" marT="0" marB="0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13.07.1991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5101" marR="55101" marT="0" marB="0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заведующий ФАП-фельдшер /</a:t>
                      </a:r>
                      <a:r>
                        <a:rPr lang="ru-RU" sz="105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Лекшмозерский</a:t>
                      </a: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ФАП/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5101" marR="55101" marT="0" marB="0"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02.09.2024</a:t>
                      </a:r>
                      <a:endParaRPr lang="ru-RU" sz="105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55101" marR="55101" marT="0" marB="0">
                    <a:solidFill>
                      <a:srgbClr val="E7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7671471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5378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00"/>
          <p:cNvSpPr txBox="1">
            <a:spLocks/>
          </p:cNvSpPr>
          <p:nvPr/>
        </p:nvSpPr>
        <p:spPr bwMode="auto">
          <a:xfrm>
            <a:off x="467544" y="764704"/>
            <a:ext cx="8229600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8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Целевое обучение: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5445728"/>
              </p:ext>
            </p:extLst>
          </p:nvPr>
        </p:nvGraphicFramePr>
        <p:xfrm>
          <a:off x="755576" y="1628800"/>
          <a:ext cx="7632847" cy="4913161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16835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44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2007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0162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4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СГМУ (</a:t>
                      </a: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врачи</a:t>
                      </a:r>
                      <a:r>
                        <a:rPr lang="ru-RU" altLang="ru-RU" sz="14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)-17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50000"/>
                        </a:lnSpc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«Лечебное дело»</a:t>
                      </a:r>
                    </a:p>
                    <a:p>
                      <a:pPr algn="r">
                        <a:lnSpc>
                          <a:spcPct val="150000"/>
                        </a:lnSpc>
                      </a:pPr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«Педиатрия»</a:t>
                      </a:r>
                    </a:p>
                    <a:p>
                      <a:pPr algn="r">
                        <a:lnSpc>
                          <a:spcPct val="150000"/>
                        </a:lnSpc>
                      </a:pPr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«Стоматология»</a:t>
                      </a:r>
                      <a:endParaRPr lang="ru-RU" sz="1400" b="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r">
                        <a:lnSpc>
                          <a:spcPct val="150000"/>
                        </a:lnSpc>
                      </a:pPr>
                      <a:r>
                        <a:rPr kumimoji="0" lang="ru-RU" sz="1400" b="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«Мед. биохимия»</a:t>
                      </a:r>
                    </a:p>
                    <a:p>
                      <a:pPr algn="r">
                        <a:lnSpc>
                          <a:spcPct val="150000"/>
                        </a:lnSpc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Ординатура «Терапия»</a:t>
                      </a:r>
                    </a:p>
                    <a:p>
                      <a:pPr algn="r">
                        <a:lnSpc>
                          <a:spcPct val="150000"/>
                        </a:lnSpc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Ординатура «стоматология детская»</a:t>
                      </a:r>
                    </a:p>
                    <a:p>
                      <a:pPr algn="r">
                        <a:lnSpc>
                          <a:spcPct val="150000"/>
                        </a:lnSpc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Ординатура «анестезиология и реаниматология»</a:t>
                      </a:r>
                      <a:br>
                        <a:rPr lang="ru-RU" sz="14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endParaRPr lang="ru-RU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7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93002">
                <a:tc>
                  <a:txBody>
                    <a:bodyPr/>
                    <a:lstStyle/>
                    <a:p>
                      <a:r>
                        <a:rPr lang="ru-RU" altLang="ru-RU" sz="140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Архангельский медицинский </a:t>
                      </a:r>
                      <a:br>
                        <a:rPr lang="ru-RU" altLang="ru-RU" sz="140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altLang="ru-RU" sz="140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колледж </a:t>
                      </a:r>
                      <a:endParaRPr lang="ru-RU" altLang="ru-RU" sz="1400" b="1" i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altLang="ru-RU" sz="140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Фельдшер</a:t>
                      </a:r>
                      <a:endParaRPr lang="ru-RU" altLang="ru-RU" sz="1400" b="1" i="0" kern="12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40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altLang="ru-RU" sz="1400" b="1" i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7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48359">
                <a:tc>
                  <a:txBody>
                    <a:bodyPr/>
                    <a:lstStyle/>
                    <a:p>
                      <a:r>
                        <a:rPr lang="ru-RU" altLang="ru-RU" sz="1400" kern="120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Няндомский</a:t>
                      </a:r>
                      <a:r>
                        <a:rPr lang="ru-RU" altLang="ru-RU" sz="140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железнодорожный техникум</a:t>
                      </a:r>
                      <a:endParaRPr lang="ru-RU" altLang="ru-RU" sz="1400" b="1" i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ru-RU" altLang="ru-RU" sz="140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медицинская сестра</a:t>
                      </a:r>
                      <a:endParaRPr lang="ru-RU" altLang="ru-RU" sz="1400" b="1" i="0" kern="12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1400" kern="12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>
                    <a:solidFill>
                      <a:srgbClr val="E7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1108" y="0"/>
            <a:ext cx="1552892" cy="538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Администратор\Desktop\Презентация\gerb_czrb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827583" cy="7310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работа\Презентация 10-2022\презентация\молодые специалисты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7784" y="1269040"/>
            <a:ext cx="1708000" cy="252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D:\работа\Презентация 10-2022\презентация\молодые специалисты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09" t="10572" b="25142"/>
          <a:stretch/>
        </p:blipFill>
        <p:spPr bwMode="auto">
          <a:xfrm>
            <a:off x="3596139" y="1269040"/>
            <a:ext cx="2025101" cy="252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D:\работа\Презентация 10-2022\презентация\молодые специалисты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6368" y="1269040"/>
            <a:ext cx="1680000" cy="252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D:\работа\Презентация 10-2022\презентация\молодые специалисты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04" y="4077008"/>
            <a:ext cx="1890000" cy="252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D:\работа\Презентация 10-2022\презентация\молодые специалисты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456" y="4077352"/>
            <a:ext cx="1890000" cy="252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7" descr="D:\работа\Презентация 10-2022\презентация\готово\молодые специалисты7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4" r="2780" b="7498"/>
          <a:stretch/>
        </p:blipFill>
        <p:spPr bwMode="auto">
          <a:xfrm>
            <a:off x="3275856" y="4077008"/>
            <a:ext cx="2660739" cy="252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591108" y="0"/>
            <a:ext cx="1552892" cy="538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C:\Users\Администратор\Desktop\Презентация\gerb_czrb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" y="1"/>
            <a:ext cx="827583" cy="731032"/>
          </a:xfrm>
          <a:prstGeom prst="rect">
            <a:avLst/>
          </a:prstGeom>
          <a:noFill/>
        </p:spPr>
      </p:pic>
      <p:sp>
        <p:nvSpPr>
          <p:cNvPr id="12" name="Rectangle 300"/>
          <p:cNvSpPr txBox="1">
            <a:spLocks/>
          </p:cNvSpPr>
          <p:nvPr/>
        </p:nvSpPr>
        <p:spPr bwMode="auto">
          <a:xfrm>
            <a:off x="467544" y="620688"/>
            <a:ext cx="8229600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8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Наши </a:t>
            </a:r>
            <a:r>
              <a:rPr lang="ru-RU" sz="2800" b="1" dirty="0" err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целевики</a:t>
            </a:r>
            <a:r>
              <a:rPr lang="ru-RU" sz="28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2022 г.</a:t>
            </a:r>
          </a:p>
        </p:txBody>
      </p:sp>
    </p:spTree>
    <p:extLst>
      <p:ext uri="{BB962C8B-B14F-4D97-AF65-F5344CB8AC3E}">
        <p14:creationId xmlns:p14="http://schemas.microsoft.com/office/powerpoint/2010/main" val="2276075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1108" y="0"/>
            <a:ext cx="1552892" cy="538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C:\Users\Администратор\Desktop\Презентация\gerb_czrb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827583" cy="731032"/>
          </a:xfrm>
          <a:prstGeom prst="rect">
            <a:avLst/>
          </a:prstGeom>
          <a:noFill/>
        </p:spPr>
      </p:pic>
      <p:sp>
        <p:nvSpPr>
          <p:cNvPr id="12" name="Rectangle 300"/>
          <p:cNvSpPr txBox="1">
            <a:spLocks/>
          </p:cNvSpPr>
          <p:nvPr/>
        </p:nvSpPr>
        <p:spPr bwMode="auto">
          <a:xfrm>
            <a:off x="467544" y="620688"/>
            <a:ext cx="8229600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8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Наши </a:t>
            </a:r>
            <a:r>
              <a:rPr lang="ru-RU" sz="2800" b="1" dirty="0" err="1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целевики</a:t>
            </a:r>
            <a:r>
              <a:rPr lang="ru-RU" sz="28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2023 г.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916832"/>
            <a:ext cx="2448272" cy="36738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2344" y="1916832"/>
            <a:ext cx="2961582" cy="36450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12673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1108" y="0"/>
            <a:ext cx="1552892" cy="538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C:\Users\Администратор\Desktop\Презентация\gerb_czrb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827583" cy="731032"/>
          </a:xfrm>
          <a:prstGeom prst="rect">
            <a:avLst/>
          </a:prstGeom>
          <a:noFill/>
        </p:spPr>
      </p:pic>
      <p:sp>
        <p:nvSpPr>
          <p:cNvPr id="12" name="Rectangle 300"/>
          <p:cNvSpPr txBox="1">
            <a:spLocks/>
          </p:cNvSpPr>
          <p:nvPr/>
        </p:nvSpPr>
        <p:spPr bwMode="auto">
          <a:xfrm>
            <a:off x="467544" y="630279"/>
            <a:ext cx="8229600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8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Новые специалисты 2024 г.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4254" y="1172446"/>
            <a:ext cx="2279529" cy="28397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792" y="1170866"/>
            <a:ext cx="2119164" cy="28255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083"/>
          <a:stretch/>
        </p:blipFill>
        <p:spPr>
          <a:xfrm>
            <a:off x="6446471" y="3828837"/>
            <a:ext cx="2289273" cy="28688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3848672"/>
            <a:ext cx="2116428" cy="28219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00682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1108" y="0"/>
            <a:ext cx="1552892" cy="538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C:\Users\Администратор\Desktop\Презентация\gerb_czrb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827583" cy="731032"/>
          </a:xfrm>
          <a:prstGeom prst="rect">
            <a:avLst/>
          </a:prstGeom>
          <a:noFill/>
        </p:spPr>
      </p:pic>
      <p:sp>
        <p:nvSpPr>
          <p:cNvPr id="12" name="Rectangle 300"/>
          <p:cNvSpPr txBox="1">
            <a:spLocks/>
          </p:cNvSpPr>
          <p:nvPr/>
        </p:nvSpPr>
        <p:spPr bwMode="auto">
          <a:xfrm>
            <a:off x="467544" y="630279"/>
            <a:ext cx="8229600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8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Новые специалисты 2024 г.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792" y="1525911"/>
            <a:ext cx="2160000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2381" y="3836157"/>
            <a:ext cx="2160000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941" b="15442"/>
          <a:stretch/>
        </p:blipFill>
        <p:spPr>
          <a:xfrm>
            <a:off x="4499992" y="1489747"/>
            <a:ext cx="2158818" cy="2952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0" r="11759" b="14435"/>
          <a:stretch/>
        </p:blipFill>
        <p:spPr>
          <a:xfrm>
            <a:off x="6417236" y="3823711"/>
            <a:ext cx="2160240" cy="29048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48338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/>
          </p:cNvSpPr>
          <p:nvPr/>
        </p:nvSpPr>
        <p:spPr bwMode="auto">
          <a:xfrm>
            <a:off x="457200" y="620688"/>
            <a:ext cx="822960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ru-RU" sz="2800" b="1" dirty="0" smtClean="0">
                <a:solidFill>
                  <a:schemeClr val="tx2"/>
                </a:solidFill>
                <a:latin typeface="+mj-lt"/>
              </a:rPr>
              <a:t>Меры социальной поддержки</a:t>
            </a:r>
          </a:p>
        </p:txBody>
      </p:sp>
      <p:sp>
        <p:nvSpPr>
          <p:cNvPr id="4" name="Rectangle 3"/>
          <p:cNvSpPr txBox="1">
            <a:spLocks/>
          </p:cNvSpPr>
          <p:nvPr/>
        </p:nvSpPr>
        <p:spPr>
          <a:xfrm>
            <a:off x="480170" y="1268760"/>
            <a:ext cx="8229600" cy="5184576"/>
          </a:xfrm>
          <a:prstGeom prst="rect">
            <a:avLst/>
          </a:prstGeom>
        </p:spPr>
        <p:txBody>
          <a:bodyPr/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ru-RU" sz="1400" b="1" dirty="0" smtClean="0">
                <a:latin typeface="+mj-lt"/>
              </a:rPr>
              <a:t>Гарантируем:</a:t>
            </a:r>
          </a:p>
          <a:p>
            <a:r>
              <a:rPr lang="ru-RU" sz="1400" dirty="0" smtClean="0">
                <a:latin typeface="+mj-lt"/>
              </a:rPr>
              <a:t>достойный уровень заработной платы;</a:t>
            </a:r>
          </a:p>
          <a:p>
            <a:endParaRPr lang="ru-RU" sz="600" dirty="0" smtClean="0">
              <a:latin typeface="+mj-lt"/>
            </a:endParaRPr>
          </a:p>
          <a:p>
            <a:r>
              <a:rPr lang="ru-RU" sz="1400" dirty="0" smtClean="0">
                <a:latin typeface="+mj-lt"/>
              </a:rPr>
              <a:t>выплату подъемных средств при трудоустройстве для медицинского персонала с высшим образованием в размере 3-х, а для среднего медицинского персонала в размере 2-х должностных окладов;</a:t>
            </a:r>
          </a:p>
          <a:p>
            <a:endParaRPr lang="ru-RU" sz="600" dirty="0" smtClean="0">
              <a:latin typeface="+mj-lt"/>
            </a:endParaRPr>
          </a:p>
          <a:p>
            <a:r>
              <a:rPr lang="ru-RU" sz="1400" dirty="0" smtClean="0">
                <a:latin typeface="+mj-lt"/>
              </a:rPr>
              <a:t>«подъёмные» молодым специалистам: врачам- 500 тысяч рублей, среднему медицинскому персоналу- 300 тысяч рублей в течение трёх лет работы;</a:t>
            </a:r>
          </a:p>
          <a:p>
            <a:endParaRPr lang="ru-RU" sz="600" dirty="0" smtClean="0">
              <a:latin typeface="+mj-lt"/>
            </a:endParaRPr>
          </a:p>
          <a:p>
            <a:r>
              <a:rPr lang="ru-RU" sz="1400" dirty="0" smtClean="0">
                <a:latin typeface="+mj-lt"/>
              </a:rPr>
              <a:t>ежемесячные выплаты (не менее 5% должностного оклада) молодым специалистам, впервые приступившим к работе после окончания образовательных организаций, в течение первых трёх лет работы;</a:t>
            </a:r>
          </a:p>
          <a:p>
            <a:r>
              <a:rPr lang="ru-RU" sz="1400" dirty="0" smtClean="0">
                <a:latin typeface="+mj-lt"/>
              </a:rPr>
              <a:t>Постановление правительства РФ №2568 ( специальная социальная выплата) от 31.12.2022г. Врачи- 50.000тыс, ср. персонал- 30.000тыс.</a:t>
            </a:r>
          </a:p>
          <a:p>
            <a:endParaRPr lang="ru-RU" sz="600" dirty="0" smtClean="0">
              <a:latin typeface="+mj-lt"/>
            </a:endParaRPr>
          </a:p>
          <a:p>
            <a:r>
              <a:rPr lang="ru-RU" sz="1400" dirty="0" smtClean="0">
                <a:latin typeface="+mj-lt"/>
              </a:rPr>
              <a:t>единовременные компенсационные выплаты до 2 </a:t>
            </a:r>
            <a:r>
              <a:rPr lang="ru-RU" sz="1400" dirty="0" err="1" smtClean="0">
                <a:latin typeface="+mj-lt"/>
              </a:rPr>
              <a:t>млн</a:t>
            </a:r>
            <a:r>
              <a:rPr lang="ru-RU" sz="1400" dirty="0" smtClean="0">
                <a:latin typeface="+mj-lt"/>
              </a:rPr>
              <a:t> рублей в рамках программы «Земский доктор/Земский фельдшер»;</a:t>
            </a:r>
          </a:p>
          <a:p>
            <a:endParaRPr lang="ru-RU" sz="600" dirty="0" smtClean="0">
              <a:latin typeface="+mj-lt"/>
            </a:endParaRPr>
          </a:p>
          <a:p>
            <a:r>
              <a:rPr lang="ru-RU" sz="1400" dirty="0" smtClean="0">
                <a:latin typeface="+mj-lt"/>
              </a:rPr>
              <a:t>надбавка к заработной плате за стаж работы в районах Крайнего Севера и приравненных к ним местностях в полном размере с первого дня работы в медицинской организации;</a:t>
            </a:r>
          </a:p>
          <a:p>
            <a:endParaRPr lang="ru-RU" sz="600" dirty="0" smtClean="0">
              <a:latin typeface="+mj-lt"/>
            </a:endParaRPr>
          </a:p>
          <a:p>
            <a:r>
              <a:rPr lang="ru-RU" sz="1400" dirty="0" smtClean="0">
                <a:latin typeface="+mj-lt"/>
              </a:rPr>
              <a:t>ежемесячные выплаты врачам, фельдшерам в сумме 10 тыс. рублей, акушеркам, медицинским сёстрам в сумме 5 тыс. рублей за работу в районных и участковых больницах, врачебных амбулаториях, отделениях врачей общей практики, </a:t>
            </a:r>
            <a:r>
              <a:rPr lang="ru-RU" sz="1400" dirty="0" err="1" smtClean="0">
                <a:latin typeface="+mj-lt"/>
              </a:rPr>
              <a:t>фельдшерско</a:t>
            </a:r>
            <a:r>
              <a:rPr lang="ru-RU" sz="1400" dirty="0" smtClean="0">
                <a:latin typeface="+mj-lt"/>
              </a:rPr>
              <a:t> - акушерских пунктах,  фельдшерских пунктах, расположенных  на удалённых и труднодоступных территориях, в том числе с наличием переправ через водные преграды;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1108" y="0"/>
            <a:ext cx="1552892" cy="538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Администратор\Desktop\Презентация\gerb_czrb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827583" cy="7310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918830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/>
          </p:cNvSpPr>
          <p:nvPr/>
        </p:nvSpPr>
        <p:spPr bwMode="auto">
          <a:xfrm>
            <a:off x="457200" y="620688"/>
            <a:ext cx="822960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ru-RU" sz="2800" b="1" dirty="0" smtClean="0">
                <a:solidFill>
                  <a:schemeClr val="tx2"/>
                </a:solidFill>
                <a:latin typeface="+mj-lt"/>
              </a:rPr>
              <a:t>Меры социальной поддержки</a:t>
            </a:r>
          </a:p>
        </p:txBody>
      </p:sp>
      <p:sp>
        <p:nvSpPr>
          <p:cNvPr id="4" name="Rectangle 3"/>
          <p:cNvSpPr txBox="1">
            <a:spLocks/>
          </p:cNvSpPr>
          <p:nvPr/>
        </p:nvSpPr>
        <p:spPr>
          <a:xfrm>
            <a:off x="480170" y="1052736"/>
            <a:ext cx="8229600" cy="5184576"/>
          </a:xfrm>
          <a:prstGeom prst="rect">
            <a:avLst/>
          </a:prstGeom>
        </p:spPr>
        <p:txBody>
          <a:bodyPr/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endParaRPr lang="ru-RU" sz="1400" dirty="0" smtClean="0">
              <a:latin typeface="+mj-lt"/>
            </a:endParaRPr>
          </a:p>
          <a:p>
            <a:r>
              <a:rPr lang="ru-RU" sz="1400" dirty="0" smtClean="0">
                <a:solidFill>
                  <a:prstClr val="black"/>
                </a:solidFill>
                <a:latin typeface="Calibri"/>
                <a:cs typeface="Arial" charset="0"/>
              </a:rPr>
              <a:t>медицинским работникам, работающим и проживающим в сельской местности, рабочих посёлках (</a:t>
            </a:r>
            <a:r>
              <a:rPr lang="ru-RU" sz="1400" dirty="0" err="1" smtClean="0">
                <a:solidFill>
                  <a:prstClr val="black"/>
                </a:solidFill>
                <a:latin typeface="Calibri"/>
                <a:cs typeface="Arial" charset="0"/>
              </a:rPr>
              <a:t>посёлках</a:t>
            </a:r>
            <a:r>
              <a:rPr lang="ru-RU" sz="1400" dirty="0" smtClean="0">
                <a:solidFill>
                  <a:prstClr val="black"/>
                </a:solidFill>
                <a:latin typeface="Calibri"/>
                <a:cs typeface="Arial" charset="0"/>
              </a:rPr>
              <a:t> городского типа) возмещаются расходы по оплате коммунальных услуг, топлива, содержание жилья и пр.;</a:t>
            </a:r>
          </a:p>
          <a:p>
            <a:endParaRPr lang="ru-RU" sz="600" dirty="0" smtClean="0">
              <a:solidFill>
                <a:prstClr val="black"/>
              </a:solidFill>
              <a:latin typeface="Calibri"/>
              <a:cs typeface="Arial" charset="0"/>
            </a:endParaRPr>
          </a:p>
          <a:p>
            <a:r>
              <a:rPr lang="ru-RU" sz="1400" dirty="0" smtClean="0">
                <a:latin typeface="+mj-lt"/>
              </a:rPr>
              <a:t>профессиональная поддержка молодых специалистов в части наставничестве в каждой медицинской организации;</a:t>
            </a:r>
          </a:p>
          <a:p>
            <a:endParaRPr lang="ru-RU" sz="600" dirty="0" smtClean="0">
              <a:latin typeface="+mj-lt"/>
            </a:endParaRPr>
          </a:p>
          <a:p>
            <a:r>
              <a:rPr lang="ru-RU" sz="1400" dirty="0" smtClean="0">
                <a:latin typeface="+mj-lt"/>
              </a:rPr>
              <a:t>обеспечение жильём медицинских работников, трудоустроившихся в районы области;</a:t>
            </a:r>
          </a:p>
          <a:p>
            <a:endParaRPr lang="ru-RU" sz="600" dirty="0" smtClean="0">
              <a:latin typeface="+mj-lt"/>
            </a:endParaRPr>
          </a:p>
          <a:p>
            <a:r>
              <a:rPr lang="ru-RU" sz="1400" dirty="0" smtClean="0">
                <a:latin typeface="+mj-lt"/>
              </a:rPr>
              <a:t>компенсация аренды жилья до 20 тыс. рублей в городах, до 10 тыс. рублей в районах области;</a:t>
            </a:r>
          </a:p>
          <a:p>
            <a:endParaRPr lang="ru-RU" sz="600" dirty="0" smtClean="0">
              <a:latin typeface="+mj-lt"/>
            </a:endParaRPr>
          </a:p>
          <a:p>
            <a:r>
              <a:rPr lang="ru-RU" sz="1400" dirty="0" smtClean="0">
                <a:latin typeface="+mj-lt"/>
              </a:rPr>
              <a:t>профессиональный рост: целевое обучение в ординатуре с представлением ежемесячных выплат (дополнительно к стипендии) в размере 10 000 руб. на протяжении всего периода обучения, обучение в ординатуре за счёт средств областного бюджета, профессиональная переподготовка, повышение квалификации;</a:t>
            </a:r>
          </a:p>
          <a:p>
            <a:endParaRPr lang="ru-RU" sz="600" dirty="0" smtClean="0">
              <a:latin typeface="+mj-lt"/>
            </a:endParaRPr>
          </a:p>
          <a:p>
            <a:r>
              <a:rPr lang="ru-RU" sz="1400" dirty="0" smtClean="0">
                <a:latin typeface="+mj-lt"/>
              </a:rPr>
              <a:t>решение вопросов об образовании детей с возможностью дополнительного образования (спортивная, художественная, музыкальная школы, школа детского творчества) и бесплатного подвоза в школу по основному образованию для детей из заречного поселка и сельской местности;</a:t>
            </a:r>
          </a:p>
          <a:p>
            <a:r>
              <a:rPr lang="ru-RU" sz="1400" dirty="0" smtClean="0">
                <a:latin typeface="+mj-lt"/>
              </a:rPr>
              <a:t>помощь в достойном трудоустройстве супруга (супруги);</a:t>
            </a:r>
          </a:p>
          <a:p>
            <a:endParaRPr lang="ru-RU" sz="600" dirty="0" smtClean="0">
              <a:latin typeface="+mj-lt"/>
            </a:endParaRPr>
          </a:p>
          <a:p>
            <a:r>
              <a:rPr lang="ru-RU" sz="1400" dirty="0" smtClean="0">
                <a:latin typeface="+mj-lt"/>
              </a:rPr>
              <a:t>рассмотрение вопроса о получении земельного участка под строительство частного дома;</a:t>
            </a:r>
          </a:p>
          <a:p>
            <a:endParaRPr lang="ru-RU" sz="600" dirty="0" smtClean="0">
              <a:latin typeface="+mj-lt"/>
            </a:endParaRPr>
          </a:p>
          <a:p>
            <a:r>
              <a:rPr lang="ru-RU" sz="1400" dirty="0" smtClean="0">
                <a:latin typeface="+mj-lt"/>
              </a:rPr>
              <a:t>работу в активно развивающемся медицинском учреждении;</a:t>
            </a:r>
          </a:p>
          <a:p>
            <a:endParaRPr lang="ru-RU" sz="600" dirty="0" smtClean="0">
              <a:latin typeface="+mj-lt"/>
            </a:endParaRPr>
          </a:p>
          <a:p>
            <a:r>
              <a:rPr lang="ru-RU" sz="1400" dirty="0" smtClean="0">
                <a:latin typeface="+mj-lt"/>
              </a:rPr>
              <a:t>оплата проезда к месту  отдыха и обратно 1 раз в 2 года.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1108" y="0"/>
            <a:ext cx="1552892" cy="538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Администратор\Desktop\Презентация\gerb_czrb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827583" cy="7310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4170777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504056"/>
          </a:xfrm>
        </p:spPr>
        <p:txBody>
          <a:bodyPr/>
          <a:lstStyle/>
          <a:p>
            <a:pPr algn="ctr"/>
            <a:r>
              <a:rPr lang="ru-RU" sz="2000" b="1" dirty="0" smtClean="0"/>
              <a:t>Материально- техническая база: 2022г.</a:t>
            </a:r>
            <a:endParaRPr lang="ru-RU" sz="2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351720"/>
            <a:ext cx="8003232" cy="4741576"/>
          </a:xfrm>
        </p:spPr>
        <p:txBody>
          <a:bodyPr/>
          <a:lstStyle/>
          <a:p>
            <a:pPr>
              <a:buNone/>
            </a:pPr>
            <a:r>
              <a:rPr lang="ru-RU" sz="1100" b="1" dirty="0" smtClean="0">
                <a:latin typeface="+mj-lt"/>
              </a:rPr>
              <a:t>1) </a:t>
            </a:r>
            <a:r>
              <a:rPr lang="ru-RU" sz="1100" b="1" dirty="0">
                <a:latin typeface="+mj-lt"/>
              </a:rPr>
              <a:t>В рамках государственной программы Архангельской области «Развитие здравоохранения Архангельской области» было закуплено:</a:t>
            </a:r>
            <a:r>
              <a:rPr lang="ru-RU" sz="1100" dirty="0" smtClean="0">
                <a:latin typeface="+mj-lt"/>
              </a:rPr>
              <a:t> </a:t>
            </a:r>
          </a:p>
          <a:p>
            <a:pPr marL="534988">
              <a:buClrTx/>
            </a:pPr>
            <a:r>
              <a:rPr lang="ru-RU" sz="1100" dirty="0">
                <a:latin typeface="+mj-lt"/>
              </a:rPr>
              <a:t>автомобиль </a:t>
            </a:r>
            <a:r>
              <a:rPr lang="en-US" sz="1100" dirty="0">
                <a:latin typeface="+mj-lt"/>
              </a:rPr>
              <a:t>LADA (</a:t>
            </a:r>
            <a:r>
              <a:rPr lang="ru-RU" sz="1100" dirty="0">
                <a:latin typeface="+mj-lt"/>
              </a:rPr>
              <a:t>Ухта);</a:t>
            </a:r>
            <a:endParaRPr lang="ru-RU" sz="1100" dirty="0" smtClean="0">
              <a:latin typeface="+mj-lt"/>
            </a:endParaRPr>
          </a:p>
          <a:p>
            <a:pPr marL="534988">
              <a:buClrTx/>
            </a:pPr>
            <a:r>
              <a:rPr lang="ru-RU" sz="1100" dirty="0">
                <a:latin typeface="+mj-lt"/>
              </a:rPr>
              <a:t>система эндоскопической </a:t>
            </a:r>
            <a:r>
              <a:rPr lang="ru-RU" sz="1100" dirty="0" smtClean="0">
                <a:latin typeface="+mj-lt"/>
              </a:rPr>
              <a:t>визуализации;</a:t>
            </a:r>
          </a:p>
          <a:p>
            <a:pPr marL="534988">
              <a:buClrTx/>
            </a:pPr>
            <a:r>
              <a:rPr lang="ru-RU" sz="1100" dirty="0">
                <a:latin typeface="+mj-lt"/>
              </a:rPr>
              <a:t>электрокардиограф </a:t>
            </a:r>
            <a:r>
              <a:rPr lang="ru-RU" sz="1100" dirty="0" smtClean="0">
                <a:latin typeface="+mj-lt"/>
              </a:rPr>
              <a:t>12-канальный;</a:t>
            </a:r>
          </a:p>
          <a:p>
            <a:pPr marL="534988">
              <a:buClrTx/>
            </a:pPr>
            <a:r>
              <a:rPr lang="ru-RU" sz="1100" dirty="0">
                <a:latin typeface="+mj-lt"/>
              </a:rPr>
              <a:t>экспресс-анализатор </a:t>
            </a:r>
            <a:r>
              <a:rPr lang="ru-RU" sz="1100" dirty="0" smtClean="0">
                <a:latin typeface="+mj-lt"/>
              </a:rPr>
              <a:t>ИХА;</a:t>
            </a:r>
          </a:p>
          <a:p>
            <a:pPr marL="534988">
              <a:buClrTx/>
            </a:pPr>
            <a:r>
              <a:rPr lang="ru-RU" sz="1100" dirty="0">
                <a:latin typeface="+mj-lt"/>
              </a:rPr>
              <a:t>стоматологическая </a:t>
            </a:r>
            <a:r>
              <a:rPr lang="ru-RU" sz="1100" dirty="0" smtClean="0">
                <a:latin typeface="+mj-lt"/>
              </a:rPr>
              <a:t>установка;</a:t>
            </a:r>
          </a:p>
          <a:p>
            <a:pPr marL="534988">
              <a:buClrTx/>
            </a:pPr>
            <a:r>
              <a:rPr lang="ru-RU" sz="1100" dirty="0">
                <a:latin typeface="+mj-lt"/>
              </a:rPr>
              <a:t>цифровой дентальный рентгеновский </a:t>
            </a:r>
            <a:r>
              <a:rPr lang="ru-RU" sz="1100" dirty="0" smtClean="0">
                <a:latin typeface="+mj-lt"/>
              </a:rPr>
              <a:t>аппарат;</a:t>
            </a:r>
          </a:p>
          <a:p>
            <a:pPr marL="534988">
              <a:buClrTx/>
            </a:pPr>
            <a:r>
              <a:rPr lang="ru-RU" sz="1100" dirty="0">
                <a:latin typeface="+mj-lt"/>
              </a:rPr>
              <a:t>медицинское оборудование, укладки для оказания помощи и мебель для оснащения фельдшерско-акушерского пункта в </a:t>
            </a:r>
            <a:r>
              <a:rPr lang="ru-RU" sz="1100" dirty="0" err="1" smtClean="0">
                <a:latin typeface="+mj-lt"/>
              </a:rPr>
              <a:t>д.Усачево</a:t>
            </a:r>
            <a:r>
              <a:rPr lang="ru-RU" sz="1100" dirty="0" smtClean="0">
                <a:latin typeface="+mj-lt"/>
              </a:rPr>
              <a:t>.</a:t>
            </a:r>
            <a:br>
              <a:rPr lang="ru-RU" sz="1100" dirty="0" smtClean="0">
                <a:latin typeface="+mj-lt"/>
              </a:rPr>
            </a:br>
            <a:endParaRPr lang="ru-RU" sz="1100" dirty="0" smtClean="0">
              <a:latin typeface="+mj-lt"/>
            </a:endParaRPr>
          </a:p>
          <a:p>
            <a:pPr>
              <a:buNone/>
            </a:pPr>
            <a:r>
              <a:rPr lang="ru-RU" sz="1100" b="1" dirty="0" smtClean="0">
                <a:latin typeface="+mj-lt"/>
              </a:rPr>
              <a:t>2) В рамках программы модернизации первичного звена здравоохранения Архангельской области было закуплено:</a:t>
            </a:r>
          </a:p>
          <a:p>
            <a:pPr marL="541338">
              <a:buClrTx/>
            </a:pPr>
            <a:r>
              <a:rPr lang="ru-RU" sz="1100" dirty="0" smtClean="0">
                <a:latin typeface="+mj-lt"/>
              </a:rPr>
              <a:t>2 автомобиля УАЗ (город, </a:t>
            </a:r>
            <a:r>
              <a:rPr lang="ru-RU" sz="1100" dirty="0" err="1" smtClean="0">
                <a:latin typeface="+mj-lt"/>
              </a:rPr>
              <a:t>Архангело</a:t>
            </a:r>
            <a:r>
              <a:rPr lang="ru-RU" sz="1100" dirty="0" smtClean="0">
                <a:latin typeface="+mj-lt"/>
              </a:rPr>
              <a:t>).</a:t>
            </a:r>
          </a:p>
          <a:p>
            <a:pPr marL="541338">
              <a:buNone/>
            </a:pPr>
            <a:endParaRPr lang="ru-RU" sz="1100" dirty="0" smtClean="0">
              <a:latin typeface="+mj-lt"/>
            </a:endParaRPr>
          </a:p>
          <a:p>
            <a:pPr>
              <a:buNone/>
            </a:pPr>
            <a:r>
              <a:rPr lang="ru-RU" sz="1100" b="1" dirty="0">
                <a:latin typeface="+mj-lt"/>
              </a:rPr>
              <a:t>3) За счет субсидии на выполнение государственного </a:t>
            </a:r>
            <a:r>
              <a:rPr lang="ru-RU" sz="1100" b="1" dirty="0" smtClean="0">
                <a:latin typeface="+mj-lt"/>
              </a:rPr>
              <a:t>задания </a:t>
            </a:r>
            <a:r>
              <a:rPr lang="ru-RU" sz="1100" b="1" dirty="0">
                <a:latin typeface="+mj-lt"/>
              </a:rPr>
              <a:t>было закуплено</a:t>
            </a:r>
            <a:r>
              <a:rPr lang="ru-RU" sz="1100" b="1" dirty="0" smtClean="0"/>
              <a:t>:</a:t>
            </a:r>
            <a:endParaRPr lang="ru-RU" sz="1100" b="1" dirty="0" smtClean="0">
              <a:latin typeface="+mj-lt"/>
            </a:endParaRPr>
          </a:p>
          <a:p>
            <a:pPr marL="534988">
              <a:buClrTx/>
            </a:pPr>
            <a:r>
              <a:rPr lang="ru-RU" sz="1100" dirty="0">
                <a:latin typeface="+mj-lt"/>
              </a:rPr>
              <a:t>кресло-коляска;</a:t>
            </a:r>
            <a:endParaRPr lang="ru-RU" sz="1100" dirty="0" smtClean="0">
              <a:latin typeface="+mj-lt"/>
            </a:endParaRPr>
          </a:p>
          <a:p>
            <a:pPr marL="534988">
              <a:buClrTx/>
            </a:pPr>
            <a:r>
              <a:rPr lang="ru-RU" sz="1100" dirty="0">
                <a:latin typeface="+mj-lt"/>
              </a:rPr>
              <a:t>увлажнитель дыхательных смесей с подогревом</a:t>
            </a:r>
            <a:r>
              <a:rPr lang="ru-RU" sz="1100" dirty="0" smtClean="0">
                <a:latin typeface="+mj-lt"/>
              </a:rPr>
              <a:t>;</a:t>
            </a:r>
          </a:p>
          <a:p>
            <a:pPr marL="534988">
              <a:buClrTx/>
            </a:pPr>
            <a:r>
              <a:rPr lang="ru-RU" sz="1100" dirty="0">
                <a:latin typeface="+mj-lt"/>
              </a:rPr>
              <a:t>тележка для мытья лежачих больных</a:t>
            </a:r>
            <a:r>
              <a:rPr lang="ru-RU" sz="1100" dirty="0" smtClean="0">
                <a:latin typeface="+mj-lt"/>
              </a:rPr>
              <a:t>;</a:t>
            </a:r>
          </a:p>
          <a:p>
            <a:pPr marL="534988">
              <a:buClrTx/>
            </a:pPr>
            <a:r>
              <a:rPr lang="ru-RU" sz="1100" dirty="0" err="1">
                <a:latin typeface="+mj-lt"/>
              </a:rPr>
              <a:t>вертикализатор</a:t>
            </a:r>
            <a:r>
              <a:rPr lang="ru-RU" sz="1100" dirty="0" smtClean="0">
                <a:latin typeface="+mj-lt"/>
              </a:rPr>
              <a:t>;</a:t>
            </a:r>
          </a:p>
          <a:p>
            <a:pPr marL="534988">
              <a:buClrTx/>
            </a:pPr>
            <a:r>
              <a:rPr lang="ru-RU" sz="1100" dirty="0" err="1">
                <a:latin typeface="+mj-lt"/>
              </a:rPr>
              <a:t>инсуффлятор</a:t>
            </a:r>
            <a:r>
              <a:rPr lang="ru-RU" sz="1100" dirty="0">
                <a:latin typeface="+mj-lt"/>
              </a:rPr>
              <a:t>-аспиратор</a:t>
            </a:r>
            <a:r>
              <a:rPr lang="ru-RU" sz="1100" dirty="0" smtClean="0">
                <a:latin typeface="+mj-lt"/>
              </a:rPr>
              <a:t>;</a:t>
            </a:r>
          </a:p>
          <a:p>
            <a:pPr marL="534988">
              <a:buClrTx/>
            </a:pPr>
            <a:r>
              <a:rPr lang="ru-RU" sz="1100" dirty="0">
                <a:latin typeface="+mj-lt"/>
              </a:rPr>
              <a:t>помпа для </a:t>
            </a:r>
            <a:r>
              <a:rPr lang="ru-RU" sz="1100" dirty="0" err="1">
                <a:latin typeface="+mj-lt"/>
              </a:rPr>
              <a:t>энтерального</a:t>
            </a:r>
            <a:r>
              <a:rPr lang="ru-RU" sz="1100" dirty="0">
                <a:latin typeface="+mj-lt"/>
              </a:rPr>
              <a:t> питания</a:t>
            </a:r>
            <a:r>
              <a:rPr lang="ru-RU" sz="1100" dirty="0" smtClean="0">
                <a:latin typeface="+mj-lt"/>
              </a:rPr>
              <a:t>;</a:t>
            </a:r>
          </a:p>
          <a:p>
            <a:pPr marL="534988">
              <a:buClrTx/>
            </a:pPr>
            <a:r>
              <a:rPr lang="ru-RU" sz="1100" dirty="0">
                <a:latin typeface="+mj-lt"/>
              </a:rPr>
              <a:t>система подъема и перемещения пациента </a:t>
            </a:r>
            <a:r>
              <a:rPr lang="ru-RU" sz="1100" dirty="0" smtClean="0">
                <a:latin typeface="+mj-lt"/>
              </a:rPr>
              <a:t>передвижная.</a:t>
            </a:r>
          </a:p>
          <a:p>
            <a:pPr marL="534988">
              <a:buNone/>
            </a:pPr>
            <a:endParaRPr lang="ru-RU" sz="1100" dirty="0">
              <a:latin typeface="+mj-lt"/>
            </a:endParaRPr>
          </a:p>
          <a:p>
            <a:pPr algn="just">
              <a:buNone/>
            </a:pPr>
            <a:r>
              <a:rPr lang="ru-RU" sz="1100" dirty="0" smtClean="0">
                <a:latin typeface="+mj-lt"/>
              </a:rPr>
              <a:t>	</a:t>
            </a:r>
            <a:endParaRPr lang="ru-RU" sz="1100" b="1" dirty="0" smtClean="0">
              <a:latin typeface="+mj-lt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1108" y="0"/>
            <a:ext cx="1552892" cy="538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Users\Администратор\Desktop\Презентация\gerb_czrb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827583" cy="7310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486567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504056"/>
          </a:xfrm>
        </p:spPr>
        <p:txBody>
          <a:bodyPr/>
          <a:lstStyle/>
          <a:p>
            <a:pPr algn="ctr"/>
            <a:r>
              <a:rPr lang="ru-RU" sz="2000" b="1" dirty="0" smtClean="0"/>
              <a:t>Материально- техническая база: 2022г.</a:t>
            </a:r>
            <a:endParaRPr lang="ru-RU" sz="2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351720"/>
            <a:ext cx="8003232" cy="4957600"/>
          </a:xfrm>
        </p:spPr>
        <p:txBody>
          <a:bodyPr/>
          <a:lstStyle/>
          <a:p>
            <a:pPr>
              <a:buNone/>
            </a:pPr>
            <a:r>
              <a:rPr lang="ru-RU" sz="1100" b="1" dirty="0">
                <a:latin typeface="+mj-lt"/>
              </a:rPr>
              <a:t>4) За счет субсидии из областного бюджета на осуществление капитальных вложений по приобретению объекта недвижимого имущества (жилого помещения) в государственную собственность Архангельской области: </a:t>
            </a:r>
            <a:endParaRPr lang="en-US" sz="1100" b="1" dirty="0">
              <a:latin typeface="+mj-lt"/>
            </a:endParaRPr>
          </a:p>
          <a:p>
            <a:pPr marL="534988" lvl="0">
              <a:buClrTx/>
            </a:pPr>
            <a:r>
              <a:rPr lang="ru-RU" sz="1100" dirty="0">
                <a:solidFill>
                  <a:prstClr val="black"/>
                </a:solidFill>
                <a:latin typeface="Calibri"/>
              </a:rPr>
              <a:t>однокомнатная квартира в г. </a:t>
            </a:r>
            <a:r>
              <a:rPr lang="ru-RU" sz="1100" dirty="0" smtClean="0">
                <a:solidFill>
                  <a:prstClr val="black"/>
                </a:solidFill>
                <a:latin typeface="Calibri"/>
              </a:rPr>
              <a:t>Каргополь</a:t>
            </a:r>
            <a:r>
              <a:rPr lang="ru-RU" sz="1100" dirty="0">
                <a:solidFill>
                  <a:prstClr val="black"/>
                </a:solidFill>
                <a:latin typeface="Calibri"/>
              </a:rPr>
              <a:t>.</a:t>
            </a:r>
          </a:p>
          <a:p>
            <a:pPr>
              <a:buNone/>
            </a:pPr>
            <a:endParaRPr lang="ru-RU" sz="1100" b="1" dirty="0" smtClean="0"/>
          </a:p>
          <a:p>
            <a:pPr>
              <a:buNone/>
            </a:pPr>
            <a:r>
              <a:rPr lang="ru-RU" sz="1100" b="1" dirty="0" smtClean="0">
                <a:latin typeface="+mj-lt"/>
              </a:rPr>
              <a:t>5) За </a:t>
            </a:r>
            <a:r>
              <a:rPr lang="ru-RU" sz="1100" b="1" dirty="0">
                <a:latin typeface="+mj-lt"/>
              </a:rPr>
              <a:t>счет средств обязательного медицинского страхования:</a:t>
            </a:r>
            <a:r>
              <a:rPr lang="ru-RU" sz="1100" dirty="0" smtClean="0">
                <a:latin typeface="+mj-lt"/>
              </a:rPr>
              <a:t> </a:t>
            </a:r>
          </a:p>
          <a:p>
            <a:pPr marL="534988">
              <a:buClrTx/>
            </a:pPr>
            <a:r>
              <a:rPr lang="ru-RU" sz="1100" dirty="0">
                <a:latin typeface="+mj-lt"/>
              </a:rPr>
              <a:t>электрокардиограф 3-6-12 канальный;</a:t>
            </a:r>
            <a:endParaRPr lang="ru-RU" sz="1100" dirty="0" smtClean="0">
              <a:latin typeface="+mj-lt"/>
            </a:endParaRPr>
          </a:p>
          <a:p>
            <a:pPr marL="534988">
              <a:buClrTx/>
            </a:pPr>
            <a:r>
              <a:rPr lang="ru-RU" sz="1100" dirty="0" err="1">
                <a:latin typeface="+mj-lt"/>
              </a:rPr>
              <a:t>рециркуляторы</a:t>
            </a:r>
            <a:r>
              <a:rPr lang="en-US" sz="1100" dirty="0" smtClean="0">
                <a:latin typeface="+mj-lt"/>
              </a:rPr>
              <a:t>;</a:t>
            </a:r>
            <a:endParaRPr lang="ru-RU" sz="1100" dirty="0" smtClean="0">
              <a:latin typeface="+mj-lt"/>
            </a:endParaRPr>
          </a:p>
          <a:p>
            <a:pPr marL="534988">
              <a:buClrTx/>
            </a:pPr>
            <a:r>
              <a:rPr lang="ru-RU" sz="1100" dirty="0">
                <a:latin typeface="+mj-lt"/>
              </a:rPr>
              <a:t>стерилизаторы медицинские;</a:t>
            </a:r>
            <a:endParaRPr lang="ru-RU" sz="1100" dirty="0" smtClean="0">
              <a:latin typeface="+mj-lt"/>
            </a:endParaRPr>
          </a:p>
          <a:p>
            <a:pPr marL="534988">
              <a:buClrTx/>
            </a:pPr>
            <a:r>
              <a:rPr lang="ru-RU" sz="1100" dirty="0" err="1" smtClean="0">
                <a:latin typeface="+mj-lt"/>
              </a:rPr>
              <a:t>пульсоксиметры</a:t>
            </a:r>
            <a:r>
              <a:rPr lang="ru-RU" sz="1100" dirty="0" smtClean="0">
                <a:latin typeface="+mj-lt"/>
              </a:rPr>
              <a:t>;</a:t>
            </a:r>
          </a:p>
          <a:p>
            <a:pPr marL="534988">
              <a:buClrTx/>
            </a:pPr>
            <a:r>
              <a:rPr lang="ru-RU" sz="1100" dirty="0">
                <a:latin typeface="+mj-lt"/>
              </a:rPr>
              <a:t>ингалятор</a:t>
            </a:r>
            <a:r>
              <a:rPr lang="ru-RU" sz="1100" dirty="0" smtClean="0">
                <a:latin typeface="+mj-lt"/>
              </a:rPr>
              <a:t>;</a:t>
            </a:r>
          </a:p>
          <a:p>
            <a:pPr marL="534988">
              <a:buClrTx/>
            </a:pPr>
            <a:r>
              <a:rPr lang="ru-RU" sz="1100" dirty="0">
                <a:latin typeface="+mj-lt"/>
              </a:rPr>
              <a:t>о</a:t>
            </a:r>
            <a:r>
              <a:rPr lang="ru-RU" sz="1100" dirty="0" smtClean="0">
                <a:latin typeface="+mj-lt"/>
              </a:rPr>
              <a:t>тоскоп;</a:t>
            </a:r>
          </a:p>
          <a:p>
            <a:pPr marL="534988">
              <a:buClrTx/>
            </a:pPr>
            <a:r>
              <a:rPr lang="ru-RU" sz="1100" dirty="0">
                <a:latin typeface="+mj-lt"/>
              </a:rPr>
              <a:t>камера УФ для хранения </a:t>
            </a:r>
            <a:r>
              <a:rPr lang="ru-RU" sz="1100" dirty="0" smtClean="0">
                <a:latin typeface="+mj-lt"/>
              </a:rPr>
              <a:t>инструментов;</a:t>
            </a:r>
          </a:p>
          <a:p>
            <a:pPr marL="534988">
              <a:buClrTx/>
            </a:pPr>
            <a:r>
              <a:rPr lang="ru-RU" sz="1100" dirty="0">
                <a:latin typeface="+mj-lt"/>
              </a:rPr>
              <a:t>индикатор измерения внутриглазного давления</a:t>
            </a:r>
            <a:r>
              <a:rPr lang="ru-RU" sz="1100" dirty="0" smtClean="0">
                <a:latin typeface="+mj-lt"/>
              </a:rPr>
              <a:t>;</a:t>
            </a:r>
          </a:p>
          <a:p>
            <a:pPr marL="534988">
              <a:buClrTx/>
            </a:pPr>
            <a:r>
              <a:rPr lang="ru-RU" sz="1100" dirty="0">
                <a:latin typeface="+mj-lt"/>
              </a:rPr>
              <a:t>индикатор оксида углерода</a:t>
            </a:r>
            <a:r>
              <a:rPr lang="ru-RU" sz="1100" dirty="0" smtClean="0">
                <a:latin typeface="+mj-lt"/>
              </a:rPr>
              <a:t>;</a:t>
            </a:r>
          </a:p>
          <a:p>
            <a:pPr marL="534988">
              <a:buClrTx/>
            </a:pPr>
            <a:r>
              <a:rPr lang="ru-RU" sz="1100" dirty="0">
                <a:latin typeface="+mj-lt"/>
              </a:rPr>
              <a:t>дозатор пипеточный</a:t>
            </a:r>
            <a:r>
              <a:rPr lang="ru-RU" sz="1100" dirty="0" smtClean="0">
                <a:latin typeface="+mj-lt"/>
              </a:rPr>
              <a:t>;</a:t>
            </a:r>
          </a:p>
          <a:p>
            <a:pPr marL="534988">
              <a:buClrTx/>
            </a:pPr>
            <a:r>
              <a:rPr lang="ru-RU" sz="1100" dirty="0">
                <a:latin typeface="+mj-lt"/>
              </a:rPr>
              <a:t>аппараты </a:t>
            </a:r>
            <a:r>
              <a:rPr lang="ru-RU" sz="1100" dirty="0" err="1">
                <a:latin typeface="+mj-lt"/>
              </a:rPr>
              <a:t>магнитотерапии</a:t>
            </a:r>
            <a:r>
              <a:rPr lang="ru-RU" sz="1100" dirty="0" smtClean="0">
                <a:latin typeface="+mj-lt"/>
              </a:rPr>
              <a:t>;</a:t>
            </a:r>
          </a:p>
          <a:p>
            <a:pPr marL="534988">
              <a:buClrTx/>
            </a:pPr>
            <a:r>
              <a:rPr lang="ru-RU" sz="1100" dirty="0">
                <a:latin typeface="+mj-lt"/>
              </a:rPr>
              <a:t>мойки ультразвуковые</a:t>
            </a:r>
            <a:r>
              <a:rPr lang="ru-RU" sz="1100" dirty="0" smtClean="0">
                <a:latin typeface="+mj-lt"/>
              </a:rPr>
              <a:t>;</a:t>
            </a:r>
          </a:p>
          <a:p>
            <a:pPr marL="534988">
              <a:buClrTx/>
            </a:pPr>
            <a:r>
              <a:rPr lang="ru-RU" sz="1100" dirty="0">
                <a:latin typeface="+mj-lt"/>
              </a:rPr>
              <a:t>весы напольные</a:t>
            </a:r>
            <a:r>
              <a:rPr lang="ru-RU" sz="1100" dirty="0" smtClean="0">
                <a:latin typeface="+mj-lt"/>
              </a:rPr>
              <a:t>;</a:t>
            </a:r>
          </a:p>
          <a:p>
            <a:pPr marL="261938" indent="0">
              <a:buClrTx/>
              <a:buNone/>
            </a:pPr>
            <a:endParaRPr lang="ru-RU" sz="1100" dirty="0" smtClean="0">
              <a:latin typeface="+mj-lt"/>
            </a:endParaRPr>
          </a:p>
          <a:p>
            <a:pPr>
              <a:buNone/>
            </a:pPr>
            <a:r>
              <a:rPr lang="ru-RU" sz="1100" b="1" dirty="0">
                <a:latin typeface="+mj-lt"/>
              </a:rPr>
              <a:t>6) За счет иной приносящей доход деятельности: </a:t>
            </a:r>
          </a:p>
          <a:p>
            <a:pPr marL="534988">
              <a:buClrTx/>
            </a:pPr>
            <a:r>
              <a:rPr lang="ru-RU" sz="1100" dirty="0">
                <a:latin typeface="+mj-lt"/>
              </a:rPr>
              <a:t>стерилизатор медицинский</a:t>
            </a:r>
            <a:r>
              <a:rPr lang="ru-RU" sz="1100" dirty="0" smtClean="0">
                <a:latin typeface="+mj-lt"/>
              </a:rPr>
              <a:t>;</a:t>
            </a:r>
          </a:p>
          <a:p>
            <a:pPr marL="534988">
              <a:buClrTx/>
            </a:pPr>
            <a:r>
              <a:rPr lang="ru-RU" sz="1100" dirty="0" smtClean="0">
                <a:latin typeface="+mj-lt"/>
              </a:rPr>
              <a:t>фотометр </a:t>
            </a:r>
            <a:r>
              <a:rPr lang="ru-RU" sz="1100" dirty="0">
                <a:latin typeface="+mj-lt"/>
              </a:rPr>
              <a:t>(ИФА анализатор</a:t>
            </a:r>
            <a:r>
              <a:rPr lang="ru-RU" sz="1100" dirty="0" smtClean="0">
                <a:latin typeface="+mj-lt"/>
              </a:rPr>
              <a:t>);</a:t>
            </a:r>
          </a:p>
          <a:p>
            <a:pPr marL="534988">
              <a:buClrTx/>
            </a:pPr>
            <a:r>
              <a:rPr lang="ru-RU" sz="1100" dirty="0">
                <a:latin typeface="+mj-lt"/>
              </a:rPr>
              <a:t>анализатор мочи</a:t>
            </a:r>
            <a:r>
              <a:rPr lang="ru-RU" sz="1100" dirty="0" smtClean="0">
                <a:latin typeface="+mj-lt"/>
              </a:rPr>
              <a:t>;</a:t>
            </a:r>
          </a:p>
          <a:p>
            <a:pPr marL="534988">
              <a:buClrTx/>
            </a:pPr>
            <a:r>
              <a:rPr lang="ru-RU" sz="1100" dirty="0">
                <a:latin typeface="+mj-lt"/>
              </a:rPr>
              <a:t>тонометр для измерения внутриглазного давления.</a:t>
            </a:r>
          </a:p>
          <a:p>
            <a:pPr marL="534988">
              <a:buClrTx/>
            </a:pPr>
            <a:endParaRPr lang="ru-RU" sz="1100" dirty="0" smtClean="0">
              <a:latin typeface="+mj-lt"/>
            </a:endParaRPr>
          </a:p>
          <a:p>
            <a:pPr marL="534988">
              <a:buNone/>
            </a:pPr>
            <a:endParaRPr lang="ru-RU" sz="1100" dirty="0">
              <a:latin typeface="+mj-lt"/>
            </a:endParaRPr>
          </a:p>
          <a:p>
            <a:pPr algn="just">
              <a:buNone/>
            </a:pPr>
            <a:r>
              <a:rPr lang="ru-RU" sz="1100" dirty="0" smtClean="0">
                <a:latin typeface="+mj-lt"/>
              </a:rPr>
              <a:t>	</a:t>
            </a:r>
            <a:endParaRPr lang="ru-RU" sz="1100" b="1" dirty="0" smtClean="0">
              <a:latin typeface="+mj-lt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1108" y="0"/>
            <a:ext cx="1552892" cy="538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Users\Администратор\Desktop\Презентация\gerb_czrb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827583" cy="7310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66559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1143000"/>
          </a:xfrm>
        </p:spPr>
        <p:txBody>
          <a:bodyPr/>
          <a:lstStyle/>
          <a:p>
            <a:pPr algn="ctr"/>
            <a:r>
              <a:rPr lang="ru-RU" sz="2800" b="1" dirty="0" smtClean="0"/>
              <a:t>Виды и условия оказания </a:t>
            </a:r>
            <a:br>
              <a:rPr lang="ru-RU" sz="2800" b="1" dirty="0" smtClean="0"/>
            </a:br>
            <a:r>
              <a:rPr lang="ru-RU" sz="2800" b="1" dirty="0" smtClean="0"/>
              <a:t>медицинской помощи</a:t>
            </a:r>
          </a:p>
        </p:txBody>
      </p:sp>
      <p:sp>
        <p:nvSpPr>
          <p:cNvPr id="47107" name="Rectangle 3"/>
          <p:cNvSpPr>
            <a:spLocks noGrp="1"/>
          </p:cNvSpPr>
          <p:nvPr>
            <p:ph type="body" sz="half" idx="1"/>
          </p:nvPr>
        </p:nvSpPr>
        <p:spPr>
          <a:xfrm>
            <a:off x="457200" y="2132856"/>
            <a:ext cx="4038600" cy="4389437"/>
          </a:xfrm>
        </p:spPr>
        <p:txBody>
          <a:bodyPr/>
          <a:lstStyle/>
          <a:p>
            <a:pPr eaLnBrk="1" hangingPunct="1">
              <a:defRPr/>
            </a:pPr>
            <a:r>
              <a:rPr lang="ru-RU" sz="1800" b="1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Виды деятельности</a:t>
            </a:r>
            <a:r>
              <a:rPr lang="ru-RU" sz="18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  <a:p>
            <a:pPr eaLnBrk="1" hangingPunct="1">
              <a:buFont typeface="Wingdings 2" pitchFamily="18" charset="2"/>
              <a:buNone/>
              <a:defRPr/>
            </a:pPr>
            <a:r>
              <a:rPr lang="ru-RU" sz="16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ru-RU" sz="1600" i="1" dirty="0" smtClean="0">
                <a:solidFill>
                  <a:srgbClr val="000000"/>
                </a:solidFill>
              </a:rPr>
              <a:t>1. Первичная медико-санитарная помощь, в том числе:</a:t>
            </a:r>
          </a:p>
          <a:p>
            <a:pPr eaLnBrk="1" hangingPunct="1">
              <a:buFont typeface="Wingdings 2" pitchFamily="18" charset="2"/>
              <a:buNone/>
              <a:defRPr/>
            </a:pPr>
            <a:r>
              <a:rPr lang="ru-RU" sz="1600" dirty="0" smtClean="0">
                <a:solidFill>
                  <a:srgbClr val="000000"/>
                </a:solidFill>
              </a:rPr>
              <a:t>      а) в амбулаторных условиях:</a:t>
            </a:r>
          </a:p>
          <a:p>
            <a:pPr eaLnBrk="1" hangingPunct="1">
              <a:buFont typeface="Wingdings 2" pitchFamily="18" charset="2"/>
              <a:buNone/>
              <a:defRPr/>
            </a:pPr>
            <a:r>
              <a:rPr lang="ru-RU" sz="1600" dirty="0" smtClean="0">
                <a:solidFill>
                  <a:srgbClr val="000000"/>
                </a:solidFill>
              </a:rPr>
              <a:t>         - доврачебная медико-санитарная помощь;</a:t>
            </a:r>
          </a:p>
          <a:p>
            <a:pPr eaLnBrk="1" hangingPunct="1">
              <a:buFont typeface="Wingdings 2" pitchFamily="18" charset="2"/>
              <a:buNone/>
              <a:defRPr/>
            </a:pPr>
            <a:r>
              <a:rPr lang="ru-RU" sz="1600" dirty="0" smtClean="0">
                <a:solidFill>
                  <a:srgbClr val="000000"/>
                </a:solidFill>
              </a:rPr>
              <a:t>         - врачебная медико-санитарная помощь;</a:t>
            </a:r>
          </a:p>
          <a:p>
            <a:pPr eaLnBrk="1" hangingPunct="1">
              <a:buFont typeface="Wingdings 2" pitchFamily="18" charset="2"/>
              <a:buNone/>
              <a:defRPr/>
            </a:pPr>
            <a:r>
              <a:rPr lang="ru-RU" sz="1600" dirty="0" smtClean="0">
                <a:solidFill>
                  <a:srgbClr val="000000"/>
                </a:solidFill>
              </a:rPr>
              <a:t>         - специализированная медико-санитарная помощь;</a:t>
            </a:r>
          </a:p>
          <a:p>
            <a:pPr eaLnBrk="1" hangingPunct="1">
              <a:buFont typeface="Wingdings 2" pitchFamily="18" charset="2"/>
              <a:buNone/>
              <a:defRPr/>
            </a:pPr>
            <a:r>
              <a:rPr lang="ru-RU" sz="1600" dirty="0" smtClean="0">
                <a:solidFill>
                  <a:srgbClr val="000000"/>
                </a:solidFill>
              </a:rPr>
              <a:t>     б) в условиях дневного стационара.</a:t>
            </a:r>
          </a:p>
          <a:p>
            <a:pPr eaLnBrk="1" hangingPunct="1">
              <a:buFont typeface="Wingdings 2" pitchFamily="18" charset="2"/>
              <a:buNone/>
              <a:defRPr/>
            </a:pPr>
            <a:r>
              <a:rPr lang="ru-RU" sz="1600" dirty="0" smtClean="0">
                <a:solidFill>
                  <a:srgbClr val="000000"/>
                </a:solidFill>
              </a:rPr>
              <a:t>  </a:t>
            </a:r>
            <a:r>
              <a:rPr lang="ru-RU" sz="1600" i="1" dirty="0" smtClean="0">
                <a:solidFill>
                  <a:srgbClr val="000000"/>
                </a:solidFill>
              </a:rPr>
              <a:t>2. Специализированная медицинская помощь в стационарных условиях.</a:t>
            </a:r>
          </a:p>
          <a:p>
            <a:pPr eaLnBrk="1" hangingPunct="1">
              <a:buFont typeface="Wingdings 2" pitchFamily="18" charset="2"/>
              <a:buNone/>
              <a:defRPr/>
            </a:pPr>
            <a:r>
              <a:rPr lang="ru-RU" sz="1600" i="1" dirty="0" smtClean="0">
                <a:solidFill>
                  <a:srgbClr val="000000"/>
                </a:solidFill>
              </a:rPr>
              <a:t>  3. Скорая медицинская помощь</a:t>
            </a:r>
            <a:r>
              <a:rPr lang="ru-RU" sz="1300" i="1" dirty="0" smtClean="0">
                <a:solidFill>
                  <a:srgbClr val="000000"/>
                </a:solidFill>
              </a:rPr>
              <a:t>.</a:t>
            </a:r>
          </a:p>
        </p:txBody>
      </p:sp>
      <p:sp>
        <p:nvSpPr>
          <p:cNvPr id="47108" name="Rectangle 4"/>
          <p:cNvSpPr>
            <a:spLocks noGrp="1"/>
          </p:cNvSpPr>
          <p:nvPr>
            <p:ph type="body" sz="half" idx="2"/>
          </p:nvPr>
        </p:nvSpPr>
        <p:spPr>
          <a:xfrm>
            <a:off x="4648200" y="2132856"/>
            <a:ext cx="4038600" cy="3149600"/>
          </a:xfrm>
        </p:spPr>
        <p:txBody>
          <a:bodyPr/>
          <a:lstStyle/>
          <a:p>
            <a:pPr eaLnBrk="1" hangingPunct="1">
              <a:defRPr/>
            </a:pPr>
            <a:r>
              <a:rPr lang="ru-RU" sz="1800" b="1" i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Условия оказания медицинской помощи</a:t>
            </a:r>
            <a:r>
              <a:rPr lang="ru-RU" sz="1800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  <a:p>
            <a:pPr eaLnBrk="1" hangingPunct="1">
              <a:buFont typeface="Wingdings 2" pitchFamily="18" charset="2"/>
              <a:buNone/>
              <a:defRPr/>
            </a:pPr>
            <a:r>
              <a:rPr lang="ru-RU" sz="16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</a:t>
            </a:r>
            <a:r>
              <a:rPr lang="ru-RU" sz="1600" dirty="0" smtClean="0">
                <a:solidFill>
                  <a:srgbClr val="000000"/>
                </a:solidFill>
              </a:rPr>
              <a:t>1) Амбулаторно;</a:t>
            </a:r>
          </a:p>
          <a:p>
            <a:pPr eaLnBrk="1" hangingPunct="1">
              <a:buFont typeface="Wingdings 2" pitchFamily="18" charset="2"/>
              <a:buNone/>
              <a:defRPr/>
            </a:pPr>
            <a:r>
              <a:rPr lang="ru-RU" sz="1600" dirty="0" smtClean="0">
                <a:solidFill>
                  <a:srgbClr val="000000"/>
                </a:solidFill>
              </a:rPr>
              <a:t>      2) В дневном стационаре;</a:t>
            </a:r>
          </a:p>
          <a:p>
            <a:pPr eaLnBrk="1" hangingPunct="1">
              <a:buFont typeface="Wingdings 2" pitchFamily="18" charset="2"/>
              <a:buNone/>
              <a:defRPr/>
            </a:pPr>
            <a:r>
              <a:rPr lang="ru-RU" sz="1600" dirty="0" smtClean="0">
                <a:solidFill>
                  <a:srgbClr val="000000"/>
                </a:solidFill>
              </a:rPr>
              <a:t>      3) Стационарно;</a:t>
            </a:r>
          </a:p>
          <a:p>
            <a:pPr eaLnBrk="1" hangingPunct="1">
              <a:buFont typeface="Wingdings 2" pitchFamily="18" charset="2"/>
              <a:buNone/>
              <a:defRPr/>
            </a:pPr>
            <a:r>
              <a:rPr lang="ru-RU" sz="1600" dirty="0" smtClean="0">
                <a:solidFill>
                  <a:srgbClr val="000000"/>
                </a:solidFill>
              </a:rPr>
              <a:t>      4) Вне медицинской организации.</a:t>
            </a:r>
            <a:endParaRPr lang="ru-RU" sz="1600" dirty="0" smtClean="0"/>
          </a:p>
          <a:p>
            <a:pPr>
              <a:defRPr/>
            </a:pPr>
            <a:endParaRPr lang="ru-RU" sz="2200" dirty="0" smtClean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1108" y="0"/>
            <a:ext cx="1552892" cy="538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Администратор\Desktop\Презентация\gerb_czrb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827583" cy="731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504056"/>
          </a:xfrm>
        </p:spPr>
        <p:txBody>
          <a:bodyPr/>
          <a:lstStyle/>
          <a:p>
            <a:pPr algn="ctr"/>
            <a:r>
              <a:rPr lang="ru-RU" sz="2000" b="1" dirty="0" smtClean="0"/>
              <a:t>Материально- техническая база: 2023г.</a:t>
            </a:r>
            <a:endParaRPr lang="ru-RU" sz="2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351720"/>
            <a:ext cx="8003232" cy="5389648"/>
          </a:xfrm>
        </p:spPr>
        <p:txBody>
          <a:bodyPr/>
          <a:lstStyle/>
          <a:p>
            <a:pPr>
              <a:buNone/>
            </a:pPr>
            <a:r>
              <a:rPr lang="ru-RU" sz="1100" b="1" dirty="0" smtClean="0">
                <a:latin typeface="+mj-lt"/>
              </a:rPr>
              <a:t>1) В рамках программы модернизации первичного звена здравоохранения Архангельской области было закуплено:</a:t>
            </a:r>
          </a:p>
          <a:p>
            <a:pPr marL="541338">
              <a:buClrTx/>
            </a:pPr>
            <a:r>
              <a:rPr lang="ru-RU" sz="1100" dirty="0">
                <a:latin typeface="+mj-lt"/>
              </a:rPr>
              <a:t>автомобиля </a:t>
            </a:r>
            <a:r>
              <a:rPr lang="en-US" sz="1100" dirty="0">
                <a:latin typeface="+mj-lt"/>
              </a:rPr>
              <a:t>LADA NIVA (</a:t>
            </a:r>
            <a:r>
              <a:rPr lang="ru-RU" sz="1100" dirty="0">
                <a:latin typeface="+mj-lt"/>
              </a:rPr>
              <a:t>город).</a:t>
            </a:r>
            <a:endParaRPr lang="ru-RU" sz="1100" dirty="0" smtClean="0">
              <a:latin typeface="+mj-lt"/>
            </a:endParaRPr>
          </a:p>
          <a:p>
            <a:pPr marL="541338">
              <a:buNone/>
            </a:pPr>
            <a:endParaRPr lang="ru-RU" sz="800" dirty="0" smtClean="0">
              <a:latin typeface="+mj-lt"/>
            </a:endParaRPr>
          </a:p>
          <a:p>
            <a:pPr>
              <a:buNone/>
            </a:pPr>
            <a:r>
              <a:rPr lang="en-US" sz="1100" b="1" dirty="0" smtClean="0">
                <a:latin typeface="+mj-lt"/>
              </a:rPr>
              <a:t>2</a:t>
            </a:r>
            <a:r>
              <a:rPr lang="ru-RU" sz="1100" b="1" dirty="0" smtClean="0">
                <a:latin typeface="+mj-lt"/>
              </a:rPr>
              <a:t>) </a:t>
            </a:r>
            <a:r>
              <a:rPr lang="ru-RU" sz="1100" b="1" dirty="0">
                <a:latin typeface="+mj-lt"/>
              </a:rPr>
              <a:t>За счет субсидии на выполнение государственного </a:t>
            </a:r>
            <a:r>
              <a:rPr lang="ru-RU" sz="1100" b="1" dirty="0" smtClean="0">
                <a:latin typeface="+mj-lt"/>
              </a:rPr>
              <a:t>задания </a:t>
            </a:r>
            <a:r>
              <a:rPr lang="ru-RU" sz="1100" b="1" dirty="0">
                <a:latin typeface="+mj-lt"/>
              </a:rPr>
              <a:t>было закуплено</a:t>
            </a:r>
            <a:r>
              <a:rPr lang="ru-RU" sz="1100" b="1" dirty="0" smtClean="0"/>
              <a:t>:</a:t>
            </a:r>
            <a:endParaRPr lang="ru-RU" sz="1100" b="1" dirty="0" smtClean="0">
              <a:latin typeface="+mj-lt"/>
            </a:endParaRPr>
          </a:p>
          <a:p>
            <a:pPr marL="534988">
              <a:buClrTx/>
            </a:pPr>
            <a:r>
              <a:rPr lang="ru-RU" sz="1100" dirty="0">
                <a:latin typeface="+mj-lt"/>
              </a:rPr>
              <a:t>3 кровати функциональные с боковыми ограждениями и </a:t>
            </a:r>
            <a:r>
              <a:rPr lang="ru-RU" sz="1100" dirty="0" err="1">
                <a:latin typeface="+mj-lt"/>
              </a:rPr>
              <a:t>противопролежневыми</a:t>
            </a:r>
            <a:r>
              <a:rPr lang="ru-RU" sz="1100" dirty="0">
                <a:latin typeface="+mj-lt"/>
              </a:rPr>
              <a:t> матрасами (для паллиативных коек</a:t>
            </a:r>
            <a:r>
              <a:rPr lang="ru-RU" sz="1100" dirty="0" smtClean="0">
                <a:latin typeface="+mj-lt"/>
              </a:rPr>
              <a:t>).</a:t>
            </a:r>
            <a:endParaRPr lang="en-US" sz="1100" dirty="0" smtClean="0">
              <a:latin typeface="+mj-lt"/>
            </a:endParaRPr>
          </a:p>
          <a:p>
            <a:pPr marL="534988">
              <a:buNone/>
            </a:pPr>
            <a:endParaRPr lang="en-US" sz="800" dirty="0" smtClean="0">
              <a:latin typeface="+mj-lt"/>
            </a:endParaRPr>
          </a:p>
          <a:p>
            <a:pPr lvl="0">
              <a:buNone/>
            </a:pPr>
            <a:r>
              <a:rPr lang="en-US" sz="1100" b="1" dirty="0" smtClean="0">
                <a:solidFill>
                  <a:prstClr val="black"/>
                </a:solidFill>
                <a:latin typeface="Calibri"/>
              </a:rPr>
              <a:t>3</a:t>
            </a:r>
            <a:r>
              <a:rPr lang="ru-RU" sz="1100" b="1" dirty="0" smtClean="0">
                <a:solidFill>
                  <a:prstClr val="black"/>
                </a:solidFill>
                <a:latin typeface="Calibri"/>
              </a:rPr>
              <a:t>) За счет средств обязательного медицинского страхования</a:t>
            </a:r>
            <a:r>
              <a:rPr lang="en-US" sz="1100" b="1" dirty="0" smtClean="0">
                <a:solidFill>
                  <a:prstClr val="black"/>
                </a:solidFill>
                <a:latin typeface="Calibri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Calibri"/>
              </a:rPr>
              <a:t>было </a:t>
            </a:r>
            <a:r>
              <a:rPr lang="ru-RU" sz="1100" b="1" dirty="0" smtClean="0">
                <a:solidFill>
                  <a:prstClr val="black"/>
                </a:solidFill>
                <a:latin typeface="Calibri"/>
              </a:rPr>
              <a:t>закуплено:</a:t>
            </a:r>
            <a:r>
              <a:rPr lang="ru-RU" sz="1100" dirty="0" smtClean="0">
                <a:solidFill>
                  <a:prstClr val="black"/>
                </a:solidFill>
                <a:latin typeface="Calibri"/>
              </a:rPr>
              <a:t> </a:t>
            </a:r>
          </a:p>
          <a:p>
            <a:pPr marL="534988" lvl="0">
              <a:buClrTx/>
            </a:pPr>
            <a:r>
              <a:rPr lang="ru-RU" sz="1100" dirty="0">
                <a:solidFill>
                  <a:prstClr val="black"/>
                </a:solidFill>
                <a:latin typeface="Calibri"/>
              </a:rPr>
              <a:t>2 укладки врача скорой медицинской помощи</a:t>
            </a:r>
            <a:r>
              <a:rPr lang="ru-RU" sz="1100" dirty="0" smtClean="0">
                <a:solidFill>
                  <a:prstClr val="black"/>
                </a:solidFill>
                <a:latin typeface="Calibri"/>
              </a:rPr>
              <a:t>;</a:t>
            </a:r>
            <a:endParaRPr lang="en-US" sz="1100" dirty="0" smtClean="0">
              <a:solidFill>
                <a:prstClr val="black"/>
              </a:solidFill>
              <a:latin typeface="Calibri"/>
            </a:endParaRPr>
          </a:p>
          <a:p>
            <a:pPr marL="534988" lvl="0">
              <a:buClrTx/>
            </a:pPr>
            <a:r>
              <a:rPr lang="ru-RU" sz="1100" dirty="0">
                <a:solidFill>
                  <a:prstClr val="black"/>
                </a:solidFill>
                <a:latin typeface="Calibri"/>
              </a:rPr>
              <a:t>набор офтальмологический из хирургических инструментов для проведения операций</a:t>
            </a:r>
            <a:r>
              <a:rPr lang="ru-RU" sz="1100" dirty="0" smtClean="0">
                <a:solidFill>
                  <a:prstClr val="black"/>
                </a:solidFill>
                <a:latin typeface="Calibri"/>
              </a:rPr>
              <a:t>;</a:t>
            </a:r>
            <a:endParaRPr lang="en-US" sz="1100" dirty="0" smtClean="0">
              <a:solidFill>
                <a:prstClr val="black"/>
              </a:solidFill>
              <a:latin typeface="Calibri"/>
            </a:endParaRPr>
          </a:p>
          <a:p>
            <a:pPr marL="534988" lvl="0">
              <a:buClrTx/>
            </a:pPr>
            <a:r>
              <a:rPr lang="ru-RU" sz="1100" dirty="0">
                <a:solidFill>
                  <a:prstClr val="black"/>
                </a:solidFill>
                <a:latin typeface="Calibri"/>
              </a:rPr>
              <a:t>12 </a:t>
            </a:r>
            <a:r>
              <a:rPr lang="ru-RU" sz="1100" dirty="0" err="1">
                <a:solidFill>
                  <a:prstClr val="black"/>
                </a:solidFill>
                <a:latin typeface="Calibri"/>
              </a:rPr>
              <a:t>банкеток</a:t>
            </a:r>
            <a:r>
              <a:rPr lang="ru-RU" sz="1100" dirty="0" smtClean="0">
                <a:solidFill>
                  <a:prstClr val="black"/>
                </a:solidFill>
                <a:latin typeface="Calibri"/>
              </a:rPr>
              <a:t>;</a:t>
            </a:r>
            <a:endParaRPr lang="en-US" sz="1100" dirty="0" smtClean="0">
              <a:solidFill>
                <a:prstClr val="black"/>
              </a:solidFill>
              <a:latin typeface="Calibri"/>
            </a:endParaRPr>
          </a:p>
          <a:p>
            <a:pPr marL="534988" lvl="0">
              <a:buClrTx/>
            </a:pPr>
            <a:r>
              <a:rPr lang="ru-RU" sz="1100" dirty="0">
                <a:solidFill>
                  <a:prstClr val="black"/>
                </a:solidFill>
                <a:latin typeface="Calibri"/>
              </a:rPr>
              <a:t>электростанция бензиновая FUBAG BS 7500A TS DUPLEX (генератор</a:t>
            </a:r>
            <a:r>
              <a:rPr lang="ru-RU" sz="1100" dirty="0" smtClean="0">
                <a:solidFill>
                  <a:prstClr val="black"/>
                </a:solidFill>
                <a:latin typeface="Calibri"/>
              </a:rPr>
              <a:t>);</a:t>
            </a:r>
            <a:endParaRPr lang="en-US" sz="1100" dirty="0" smtClean="0">
              <a:solidFill>
                <a:prstClr val="black"/>
              </a:solidFill>
              <a:latin typeface="Calibri"/>
            </a:endParaRPr>
          </a:p>
          <a:p>
            <a:pPr marL="534988" lvl="0">
              <a:buClrTx/>
            </a:pPr>
            <a:r>
              <a:rPr lang="ru-RU" sz="1100" dirty="0">
                <a:solidFill>
                  <a:prstClr val="black"/>
                </a:solidFill>
                <a:latin typeface="Calibri"/>
              </a:rPr>
              <a:t>конвектор </a:t>
            </a:r>
            <a:r>
              <a:rPr lang="ru-RU" sz="1100" dirty="0" err="1">
                <a:solidFill>
                  <a:prstClr val="black"/>
                </a:solidFill>
                <a:latin typeface="Calibri"/>
              </a:rPr>
              <a:t>Aceline</a:t>
            </a:r>
            <a:r>
              <a:rPr lang="ru-RU" sz="1100" dirty="0">
                <a:solidFill>
                  <a:prstClr val="black"/>
                </a:solidFill>
                <a:latin typeface="Calibri"/>
              </a:rPr>
              <a:t> CV-2000SWYL белый (напольный</a:t>
            </a:r>
            <a:r>
              <a:rPr lang="ru-RU" sz="1100" dirty="0" smtClean="0">
                <a:solidFill>
                  <a:prstClr val="black"/>
                </a:solidFill>
                <a:latin typeface="Calibri"/>
              </a:rPr>
              <a:t>);</a:t>
            </a:r>
            <a:endParaRPr lang="en-US" sz="1100" dirty="0" smtClean="0">
              <a:solidFill>
                <a:prstClr val="black"/>
              </a:solidFill>
              <a:latin typeface="Calibri"/>
            </a:endParaRPr>
          </a:p>
          <a:p>
            <a:pPr marL="534988" lvl="0">
              <a:buClrTx/>
            </a:pPr>
            <a:r>
              <a:rPr lang="ru-RU" sz="1100" dirty="0">
                <a:solidFill>
                  <a:prstClr val="black"/>
                </a:solidFill>
                <a:latin typeface="Calibri"/>
              </a:rPr>
              <a:t>анализатор </a:t>
            </a:r>
            <a:r>
              <a:rPr lang="ru-RU" sz="1100" dirty="0" err="1">
                <a:solidFill>
                  <a:prstClr val="black"/>
                </a:solidFill>
                <a:latin typeface="Calibri"/>
              </a:rPr>
              <a:t>МультиКеар</a:t>
            </a:r>
            <a:r>
              <a:rPr lang="ru-RU" sz="1100" dirty="0">
                <a:solidFill>
                  <a:prstClr val="black"/>
                </a:solidFill>
                <a:latin typeface="Calibri"/>
              </a:rPr>
              <a:t> холестерина, глюкозы и триглицеридов</a:t>
            </a:r>
            <a:r>
              <a:rPr lang="ru-RU" sz="1100" dirty="0" smtClean="0">
                <a:solidFill>
                  <a:prstClr val="black"/>
                </a:solidFill>
                <a:latin typeface="Calibri"/>
              </a:rPr>
              <a:t>;</a:t>
            </a:r>
            <a:endParaRPr lang="en-US" sz="1100" dirty="0" smtClean="0">
              <a:solidFill>
                <a:prstClr val="black"/>
              </a:solidFill>
              <a:latin typeface="Calibri"/>
            </a:endParaRPr>
          </a:p>
          <a:p>
            <a:pPr marL="534988" lvl="0">
              <a:buClrTx/>
            </a:pPr>
            <a:r>
              <a:rPr lang="ru-RU" sz="1100" dirty="0" err="1">
                <a:solidFill>
                  <a:prstClr val="black"/>
                </a:solidFill>
                <a:latin typeface="Calibri"/>
              </a:rPr>
              <a:t>пульсоксиметр</a:t>
            </a:r>
            <a:r>
              <a:rPr lang="ru-RU" sz="1100" dirty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1100" dirty="0">
                <a:solidFill>
                  <a:prstClr val="black"/>
                </a:solidFill>
                <a:latin typeface="Calibri"/>
              </a:rPr>
              <a:t>MD300C021C (</a:t>
            </a:r>
            <a:r>
              <a:rPr lang="ru-RU" sz="1100" dirty="0">
                <a:solidFill>
                  <a:prstClr val="black"/>
                </a:solidFill>
                <a:latin typeface="Calibri"/>
              </a:rPr>
              <a:t>педиатрическое отделение</a:t>
            </a:r>
            <a:r>
              <a:rPr lang="ru-RU" sz="1100" dirty="0" smtClean="0">
                <a:solidFill>
                  <a:prstClr val="black"/>
                </a:solidFill>
                <a:latin typeface="Calibri"/>
              </a:rPr>
              <a:t>);</a:t>
            </a:r>
            <a:endParaRPr lang="en-US" sz="1100" dirty="0" smtClean="0">
              <a:solidFill>
                <a:prstClr val="black"/>
              </a:solidFill>
              <a:latin typeface="Calibri"/>
            </a:endParaRPr>
          </a:p>
          <a:p>
            <a:pPr marL="534988" lvl="0">
              <a:buClrTx/>
            </a:pPr>
            <a:r>
              <a:rPr lang="ru-RU" sz="1100" dirty="0">
                <a:solidFill>
                  <a:prstClr val="black"/>
                </a:solidFill>
                <a:latin typeface="Calibri"/>
              </a:rPr>
              <a:t>кондиционер бытовой </a:t>
            </a:r>
            <a:r>
              <a:rPr lang="ru-RU" sz="1100" dirty="0" err="1">
                <a:solidFill>
                  <a:prstClr val="black"/>
                </a:solidFill>
                <a:latin typeface="Calibri"/>
              </a:rPr>
              <a:t>Hisense</a:t>
            </a:r>
            <a:r>
              <a:rPr lang="ru-RU" sz="1100" dirty="0">
                <a:solidFill>
                  <a:prstClr val="black"/>
                </a:solidFill>
                <a:latin typeface="Calibri"/>
              </a:rPr>
              <a:t> AP-12CW (склад медикаментов</a:t>
            </a:r>
            <a:r>
              <a:rPr lang="ru-RU" sz="1100" dirty="0" smtClean="0">
                <a:solidFill>
                  <a:prstClr val="black"/>
                </a:solidFill>
                <a:latin typeface="Calibri"/>
              </a:rPr>
              <a:t>);</a:t>
            </a:r>
            <a:endParaRPr lang="en-US" sz="1100" dirty="0" smtClean="0">
              <a:solidFill>
                <a:prstClr val="black"/>
              </a:solidFill>
              <a:latin typeface="Calibri"/>
            </a:endParaRPr>
          </a:p>
          <a:p>
            <a:pPr marL="534988" lvl="0">
              <a:buClrTx/>
            </a:pPr>
            <a:r>
              <a:rPr lang="ru-RU" sz="1100" dirty="0">
                <a:solidFill>
                  <a:prstClr val="black"/>
                </a:solidFill>
                <a:latin typeface="Calibri"/>
              </a:rPr>
              <a:t>стоматоскоп жесткий</a:t>
            </a:r>
            <a:r>
              <a:rPr lang="ru-RU" sz="1100" dirty="0" smtClean="0">
                <a:solidFill>
                  <a:prstClr val="black"/>
                </a:solidFill>
                <a:latin typeface="Calibri"/>
              </a:rPr>
              <a:t>;</a:t>
            </a:r>
            <a:endParaRPr lang="en-US" sz="1100" dirty="0" smtClean="0">
              <a:solidFill>
                <a:prstClr val="black"/>
              </a:solidFill>
              <a:latin typeface="Calibri"/>
            </a:endParaRPr>
          </a:p>
          <a:p>
            <a:pPr marL="534988" lvl="0">
              <a:buClrTx/>
            </a:pPr>
            <a:r>
              <a:rPr lang="ru-RU" sz="1100" dirty="0">
                <a:solidFill>
                  <a:prstClr val="black"/>
                </a:solidFill>
                <a:latin typeface="Calibri"/>
              </a:rPr>
              <a:t>тонометр OMRON M1 </a:t>
            </a:r>
            <a:r>
              <a:rPr lang="ru-RU" sz="1100" dirty="0" err="1">
                <a:solidFill>
                  <a:prstClr val="black"/>
                </a:solidFill>
                <a:latin typeface="Calibri"/>
              </a:rPr>
              <a:t>Basic+Манжета</a:t>
            </a:r>
            <a:r>
              <a:rPr lang="ru-RU" sz="1100" dirty="0">
                <a:solidFill>
                  <a:prstClr val="black"/>
                </a:solidFill>
                <a:latin typeface="Calibri"/>
              </a:rPr>
              <a:t> педиатрическая (17-22 см) (педиатрическое отделение</a:t>
            </a:r>
            <a:r>
              <a:rPr lang="ru-RU" sz="1100" dirty="0" smtClean="0">
                <a:solidFill>
                  <a:prstClr val="black"/>
                </a:solidFill>
                <a:latin typeface="Calibri"/>
              </a:rPr>
              <a:t>);</a:t>
            </a:r>
            <a:endParaRPr lang="en-US" sz="1100" dirty="0" smtClean="0">
              <a:solidFill>
                <a:prstClr val="black"/>
              </a:solidFill>
              <a:latin typeface="Calibri"/>
            </a:endParaRPr>
          </a:p>
          <a:p>
            <a:pPr marL="534988" lvl="0">
              <a:buClrTx/>
            </a:pPr>
            <a:r>
              <a:rPr lang="ru-RU" sz="1100" dirty="0">
                <a:solidFill>
                  <a:prstClr val="black"/>
                </a:solidFill>
                <a:latin typeface="Calibri"/>
              </a:rPr>
              <a:t>катетер маточный </a:t>
            </a:r>
            <a:r>
              <a:rPr lang="ru-RU" sz="1100" dirty="0" err="1">
                <a:solidFill>
                  <a:prstClr val="black"/>
                </a:solidFill>
                <a:latin typeface="Calibri"/>
              </a:rPr>
              <a:t>баллоный</a:t>
            </a:r>
            <a:r>
              <a:rPr lang="ru-RU" sz="1100" dirty="0">
                <a:solidFill>
                  <a:prstClr val="black"/>
                </a:solidFill>
                <a:latin typeface="Calibri"/>
              </a:rPr>
              <a:t> Жуковского с трубкой, резервуаром и проводником</a:t>
            </a:r>
            <a:r>
              <a:rPr lang="ru-RU" sz="1100" dirty="0" smtClean="0">
                <a:solidFill>
                  <a:prstClr val="black"/>
                </a:solidFill>
                <a:latin typeface="Calibri"/>
              </a:rPr>
              <a:t>;</a:t>
            </a:r>
            <a:endParaRPr lang="en-US" sz="1100" dirty="0" smtClean="0">
              <a:solidFill>
                <a:prstClr val="black"/>
              </a:solidFill>
              <a:latin typeface="Calibri"/>
            </a:endParaRPr>
          </a:p>
          <a:p>
            <a:pPr marL="534988" lvl="0">
              <a:buClrTx/>
            </a:pPr>
            <a:r>
              <a:rPr lang="ru-RU" sz="1100" dirty="0" err="1">
                <a:solidFill>
                  <a:prstClr val="black"/>
                </a:solidFill>
                <a:latin typeface="Calibri"/>
              </a:rPr>
              <a:t>глюкометр</a:t>
            </a:r>
            <a:r>
              <a:rPr lang="ru-RU" sz="1100" dirty="0">
                <a:solidFill>
                  <a:prstClr val="black"/>
                </a:solidFill>
                <a:latin typeface="Calibri"/>
              </a:rPr>
              <a:t> </a:t>
            </a:r>
            <a:r>
              <a:rPr lang="ru-RU" sz="1100" dirty="0" err="1">
                <a:solidFill>
                  <a:prstClr val="black"/>
                </a:solidFill>
                <a:latin typeface="Calibri"/>
              </a:rPr>
              <a:t>Акку</a:t>
            </a:r>
            <a:r>
              <a:rPr lang="ru-RU" sz="1100" dirty="0">
                <a:solidFill>
                  <a:prstClr val="black"/>
                </a:solidFill>
                <a:latin typeface="Calibri"/>
              </a:rPr>
              <a:t>-Чек </a:t>
            </a:r>
            <a:r>
              <a:rPr lang="ru-RU" sz="1100" dirty="0" smtClean="0">
                <a:solidFill>
                  <a:prstClr val="black"/>
                </a:solidFill>
                <a:latin typeface="Calibri"/>
              </a:rPr>
              <a:t>Актив.</a:t>
            </a:r>
          </a:p>
          <a:p>
            <a:pPr marL="534988" lvl="0">
              <a:buClrTx/>
            </a:pPr>
            <a:endParaRPr lang="ru-RU" sz="800" dirty="0">
              <a:solidFill>
                <a:prstClr val="black"/>
              </a:solidFill>
              <a:latin typeface="Calibri"/>
            </a:endParaRPr>
          </a:p>
          <a:p>
            <a:pPr lvl="0">
              <a:buNone/>
            </a:pPr>
            <a:r>
              <a:rPr lang="en-US" sz="1100" b="1" dirty="0">
                <a:solidFill>
                  <a:prstClr val="black"/>
                </a:solidFill>
                <a:latin typeface="Calibri"/>
              </a:rPr>
              <a:t>3</a:t>
            </a:r>
            <a:r>
              <a:rPr lang="ru-RU" sz="1100" b="1" dirty="0">
                <a:solidFill>
                  <a:prstClr val="black"/>
                </a:solidFill>
                <a:latin typeface="Calibri"/>
              </a:rPr>
              <a:t>) За счет иной приносящей доход деятельности:</a:t>
            </a:r>
            <a:r>
              <a:rPr lang="ru-RU" sz="1100" dirty="0" smtClean="0">
                <a:solidFill>
                  <a:prstClr val="black"/>
                </a:solidFill>
                <a:latin typeface="Calibri"/>
              </a:rPr>
              <a:t> </a:t>
            </a:r>
            <a:endParaRPr lang="ru-RU" sz="1100" dirty="0">
              <a:solidFill>
                <a:prstClr val="black"/>
              </a:solidFill>
              <a:latin typeface="Calibri"/>
            </a:endParaRPr>
          </a:p>
          <a:p>
            <a:pPr marL="534988" lvl="0">
              <a:buClrTx/>
            </a:pPr>
            <a:r>
              <a:rPr lang="ru-RU" sz="1100" dirty="0">
                <a:solidFill>
                  <a:prstClr val="black"/>
                </a:solidFill>
                <a:latin typeface="Calibri"/>
              </a:rPr>
              <a:t>кресло гинекологическое «Клер</a:t>
            </a:r>
            <a:r>
              <a:rPr lang="ru-RU" sz="1100" dirty="0" smtClean="0">
                <a:solidFill>
                  <a:prstClr val="black"/>
                </a:solidFill>
                <a:latin typeface="Calibri"/>
              </a:rPr>
              <a:t>»;</a:t>
            </a:r>
          </a:p>
          <a:p>
            <a:pPr marL="534988" lvl="0">
              <a:buClrTx/>
            </a:pPr>
            <a:r>
              <a:rPr lang="ru-RU" sz="1100" dirty="0">
                <a:solidFill>
                  <a:prstClr val="black"/>
                </a:solidFill>
                <a:latin typeface="Calibri"/>
              </a:rPr>
              <a:t>литейная компрессионная </a:t>
            </a:r>
            <a:r>
              <a:rPr lang="ru-RU" sz="1100" dirty="0" smtClean="0">
                <a:solidFill>
                  <a:prstClr val="black"/>
                </a:solidFill>
                <a:latin typeface="Calibri"/>
              </a:rPr>
              <a:t>установка;</a:t>
            </a:r>
          </a:p>
          <a:p>
            <a:pPr marL="534988" lvl="0">
              <a:buClrTx/>
            </a:pPr>
            <a:r>
              <a:rPr lang="ru-RU" sz="1100" dirty="0">
                <a:solidFill>
                  <a:prstClr val="black"/>
                </a:solidFill>
                <a:latin typeface="Calibri"/>
              </a:rPr>
              <a:t>2 линзы </a:t>
            </a:r>
            <a:r>
              <a:rPr lang="ru-RU" sz="1100" dirty="0" smtClean="0">
                <a:solidFill>
                  <a:prstClr val="black"/>
                </a:solidFill>
                <a:latin typeface="Calibri"/>
              </a:rPr>
              <a:t>офтальмологические;</a:t>
            </a:r>
          </a:p>
          <a:p>
            <a:pPr marL="534988" lvl="0">
              <a:buClrTx/>
            </a:pPr>
            <a:r>
              <a:rPr lang="ru-RU" sz="1100" dirty="0" smtClean="0">
                <a:solidFill>
                  <a:prstClr val="black"/>
                </a:solidFill>
                <a:latin typeface="Calibri"/>
              </a:rPr>
              <a:t>стеллаж;</a:t>
            </a:r>
          </a:p>
          <a:p>
            <a:pPr marL="534988" lvl="0">
              <a:buClrTx/>
            </a:pPr>
            <a:r>
              <a:rPr lang="ru-RU" sz="1100" dirty="0">
                <a:solidFill>
                  <a:prstClr val="black"/>
                </a:solidFill>
                <a:latin typeface="Calibri"/>
              </a:rPr>
              <a:t>триммер </a:t>
            </a:r>
            <a:r>
              <a:rPr lang="ru-RU" sz="1100" dirty="0" smtClean="0">
                <a:solidFill>
                  <a:prstClr val="black"/>
                </a:solidFill>
                <a:latin typeface="Calibri"/>
              </a:rPr>
              <a:t>бензиновый;</a:t>
            </a:r>
          </a:p>
          <a:p>
            <a:pPr marL="534988" lvl="0">
              <a:buClrTx/>
            </a:pPr>
            <a:r>
              <a:rPr lang="ru-RU" sz="1100" dirty="0">
                <a:solidFill>
                  <a:prstClr val="black"/>
                </a:solidFill>
                <a:latin typeface="Calibri"/>
              </a:rPr>
              <a:t>тумба с </a:t>
            </a:r>
            <a:r>
              <a:rPr lang="ru-RU" sz="1100" dirty="0" smtClean="0">
                <a:solidFill>
                  <a:prstClr val="black"/>
                </a:solidFill>
                <a:latin typeface="Calibri"/>
              </a:rPr>
              <a:t>мойкой.</a:t>
            </a:r>
            <a:endParaRPr lang="en-US" sz="1100" dirty="0">
              <a:solidFill>
                <a:prstClr val="black"/>
              </a:solidFill>
              <a:latin typeface="Calibri"/>
            </a:endParaRPr>
          </a:p>
          <a:p>
            <a:pPr marL="534988">
              <a:buNone/>
            </a:pPr>
            <a:endParaRPr lang="ru-RU" sz="1100" dirty="0" smtClean="0">
              <a:latin typeface="+mj-lt"/>
            </a:endParaRPr>
          </a:p>
          <a:p>
            <a:pPr algn="just">
              <a:buNone/>
            </a:pPr>
            <a:r>
              <a:rPr lang="ru-RU" sz="1100" dirty="0" smtClean="0">
                <a:latin typeface="+mj-lt"/>
              </a:rPr>
              <a:t>	</a:t>
            </a:r>
            <a:endParaRPr lang="ru-RU" sz="1100" b="1" dirty="0" smtClean="0">
              <a:latin typeface="+mj-lt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1108" y="0"/>
            <a:ext cx="1552892" cy="538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Users\Администратор\Desktop\Презентация\gerb_czrb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827583" cy="7310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70232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648072"/>
          </a:xfrm>
        </p:spPr>
        <p:txBody>
          <a:bodyPr/>
          <a:lstStyle/>
          <a:p>
            <a:pPr algn="ctr"/>
            <a:r>
              <a:rPr lang="ru-RU" sz="2400" b="1" dirty="0"/>
              <a:t>Материально- техническая база: </a:t>
            </a:r>
            <a:r>
              <a:rPr lang="ru-RU" sz="2400" b="1" dirty="0" smtClean="0"/>
              <a:t>2024г</a:t>
            </a:r>
            <a:r>
              <a:rPr lang="ru-RU" sz="2400" b="1" dirty="0"/>
              <a:t>.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052736"/>
            <a:ext cx="8229600" cy="4389437"/>
          </a:xfrm>
        </p:spPr>
        <p:txBody>
          <a:bodyPr/>
          <a:lstStyle/>
          <a:p>
            <a:r>
              <a:rPr lang="ru-RU" sz="1200" b="1" dirty="0"/>
              <a:t> В рамках программы модернизации первичного звена здравоохранения Архангельской области было закуплено:  </a:t>
            </a:r>
            <a:endParaRPr lang="ru-RU" sz="1200" dirty="0"/>
          </a:p>
          <a:p>
            <a:pPr lvl="0"/>
            <a:r>
              <a:rPr lang="ru-RU" sz="1200" dirty="0"/>
              <a:t>Автомобиль легковой </a:t>
            </a:r>
            <a:r>
              <a:rPr lang="ru-RU" sz="1200" dirty="0" err="1"/>
              <a:t>Lаda</a:t>
            </a:r>
            <a:r>
              <a:rPr lang="ru-RU" sz="1200" dirty="0"/>
              <a:t> </a:t>
            </a:r>
            <a:r>
              <a:rPr lang="ru-RU" sz="1200" dirty="0" err="1"/>
              <a:t>Niva</a:t>
            </a:r>
            <a:r>
              <a:rPr lang="ru-RU" sz="1200" dirty="0"/>
              <a:t> </a:t>
            </a:r>
            <a:r>
              <a:rPr lang="ru-RU" sz="1200" dirty="0" err="1"/>
              <a:t>Travel</a:t>
            </a:r>
            <a:r>
              <a:rPr lang="ru-RU" sz="1200" dirty="0"/>
              <a:t> VIN XTA212300R0893671 (О 863 ОР 29 )</a:t>
            </a:r>
          </a:p>
          <a:p>
            <a:pPr lvl="0"/>
            <a:r>
              <a:rPr lang="ru-RU" sz="1200" dirty="0"/>
              <a:t>Автомобиль легковой </a:t>
            </a:r>
            <a:r>
              <a:rPr lang="ru-RU" sz="1200" dirty="0" err="1"/>
              <a:t>Lаda</a:t>
            </a:r>
            <a:r>
              <a:rPr lang="ru-RU" sz="1200" dirty="0"/>
              <a:t> </a:t>
            </a:r>
            <a:r>
              <a:rPr lang="ru-RU" sz="1200" dirty="0" err="1"/>
              <a:t>Niva</a:t>
            </a:r>
            <a:r>
              <a:rPr lang="ru-RU" sz="1200" dirty="0"/>
              <a:t> </a:t>
            </a:r>
            <a:r>
              <a:rPr lang="ru-RU" sz="1200" dirty="0" err="1"/>
              <a:t>Travel</a:t>
            </a:r>
            <a:r>
              <a:rPr lang="ru-RU" sz="1200" dirty="0"/>
              <a:t> VIN XTA212300R0893670 (О 376 ОЕ 29 )</a:t>
            </a:r>
          </a:p>
          <a:p>
            <a:pPr lvl="0"/>
            <a:r>
              <a:rPr lang="ru-RU" sz="1200" dirty="0" err="1"/>
              <a:t>Авторефрактокератометр</a:t>
            </a:r>
            <a:r>
              <a:rPr lang="ru-RU" sz="1200" dirty="0"/>
              <a:t> URK-700А с </a:t>
            </a:r>
            <a:r>
              <a:rPr lang="ru-RU" sz="1200" dirty="0" err="1"/>
              <a:t>принадлеж</a:t>
            </a:r>
            <a:r>
              <a:rPr lang="ru-RU" sz="1200" dirty="0"/>
              <a:t>.</a:t>
            </a:r>
          </a:p>
          <a:p>
            <a:pPr lvl="0"/>
            <a:r>
              <a:rPr lang="ru-RU" sz="1200" dirty="0"/>
              <a:t>Тонометр </a:t>
            </a:r>
            <a:r>
              <a:rPr lang="ru-RU" sz="1200" dirty="0" err="1"/>
              <a:t>автоматич.офтальмологич.бесконтактный</a:t>
            </a:r>
            <a:r>
              <a:rPr lang="ru-RU" sz="1200" dirty="0"/>
              <a:t> HNT с </a:t>
            </a:r>
            <a:r>
              <a:rPr lang="ru-RU" sz="1200" dirty="0" err="1"/>
              <a:t>принадлеж</a:t>
            </a:r>
            <a:endParaRPr lang="ru-RU" sz="1200" dirty="0"/>
          </a:p>
          <a:p>
            <a:pPr lvl="0"/>
            <a:r>
              <a:rPr lang="ru-RU" sz="1200" dirty="0"/>
              <a:t>Система ультразвуковая диагностическая медицинская "</a:t>
            </a:r>
            <a:r>
              <a:rPr lang="ru-RU" sz="1200" dirty="0" err="1"/>
              <a:t>РуСкан</a:t>
            </a:r>
            <a:r>
              <a:rPr lang="ru-RU" sz="1200" dirty="0"/>
              <a:t> 70П"</a:t>
            </a:r>
            <a:br>
              <a:rPr lang="ru-RU" sz="1200" dirty="0"/>
            </a:br>
            <a:endParaRPr lang="ru-RU" sz="1200" dirty="0"/>
          </a:p>
          <a:p>
            <a:r>
              <a:rPr lang="ru-RU" sz="1200" b="1" dirty="0"/>
              <a:t>За счет субсидий на выполнение государственного задания было закуплено:</a:t>
            </a:r>
            <a:endParaRPr lang="ru-RU" sz="1200" dirty="0"/>
          </a:p>
          <a:p>
            <a:pPr lvl="0"/>
            <a:r>
              <a:rPr lang="ru-RU" sz="1200" dirty="0"/>
              <a:t>Ширма медицинская ШМ-"МСК"-2302 НА КОЛЕСАХ,2-СЕКЦ.</a:t>
            </a:r>
          </a:p>
          <a:p>
            <a:pPr lvl="0"/>
            <a:r>
              <a:rPr lang="ru-RU" sz="1200" dirty="0"/>
              <a:t>Неврологический молоток БУК 90г </a:t>
            </a:r>
            <a:r>
              <a:rPr lang="ru-RU" sz="1200" dirty="0" err="1"/>
              <a:t>метал.рукоятка</a:t>
            </a:r>
            <a:r>
              <a:rPr lang="ru-RU" sz="1200" dirty="0"/>
              <a:t> с кисточкой и </a:t>
            </a:r>
            <a:r>
              <a:rPr lang="ru-RU" sz="1200" dirty="0" smtClean="0"/>
              <a:t>иглой</a:t>
            </a:r>
            <a:endParaRPr lang="ru-RU" sz="1200" dirty="0"/>
          </a:p>
          <a:p>
            <a:r>
              <a:rPr lang="ru-RU" sz="1200" b="1" dirty="0" smtClean="0"/>
              <a:t>За </a:t>
            </a:r>
            <a:r>
              <a:rPr lang="ru-RU" sz="1200" b="1" dirty="0"/>
              <a:t>счет средств обязательного медицинского страхования было закуплено:</a:t>
            </a:r>
            <a:endParaRPr lang="ru-RU" sz="1200" dirty="0"/>
          </a:p>
          <a:p>
            <a:pPr lvl="0"/>
            <a:r>
              <a:rPr lang="ru-RU" sz="1200" dirty="0"/>
              <a:t>Секундомер СОСпр-2б-2-000 двухкнопочный мех. с поверкой</a:t>
            </a:r>
          </a:p>
          <a:p>
            <a:pPr lvl="0"/>
            <a:r>
              <a:rPr lang="ru-RU" sz="1200" dirty="0"/>
              <a:t>Мойка ультразвуковая УЗОЗ-01 "МЕДЭЛ"</a:t>
            </a:r>
          </a:p>
          <a:p>
            <a:pPr lvl="0"/>
            <a:r>
              <a:rPr lang="ru-RU" sz="1200" dirty="0"/>
              <a:t>Столик процедурный с 2-мя полками СПп-01-МСК(501М)</a:t>
            </a:r>
          </a:p>
          <a:p>
            <a:pPr lvl="0"/>
            <a:r>
              <a:rPr lang="ru-RU" sz="1200" dirty="0"/>
              <a:t>Камера УФ-</a:t>
            </a:r>
            <a:r>
              <a:rPr lang="ru-RU" sz="1200" dirty="0" err="1"/>
              <a:t>бактериц.для</a:t>
            </a:r>
            <a:r>
              <a:rPr lang="ru-RU" sz="1200" dirty="0"/>
              <a:t> хранения стерильных </a:t>
            </a:r>
            <a:r>
              <a:rPr lang="ru-RU" sz="1200" dirty="0" err="1"/>
              <a:t>мед.инструментов</a:t>
            </a:r>
            <a:endParaRPr lang="ru-RU" sz="1200" dirty="0"/>
          </a:p>
          <a:p>
            <a:pPr lvl="0"/>
            <a:r>
              <a:rPr lang="ru-RU" sz="1200" dirty="0"/>
              <a:t>Лампа </a:t>
            </a:r>
            <a:r>
              <a:rPr lang="ru-RU" sz="1200" dirty="0" err="1"/>
              <a:t>полимеризационная</a:t>
            </a:r>
            <a:r>
              <a:rPr lang="ru-RU" sz="1200" dirty="0"/>
              <a:t> </a:t>
            </a:r>
            <a:r>
              <a:rPr lang="ru-RU" sz="1200" dirty="0" err="1"/>
              <a:t>стомат</a:t>
            </a:r>
            <a:r>
              <a:rPr lang="ru-RU" sz="1200" dirty="0"/>
              <a:t>.</a:t>
            </a:r>
          </a:p>
          <a:p>
            <a:pPr lvl="0"/>
            <a:r>
              <a:rPr lang="ru-RU" sz="1200" dirty="0"/>
              <a:t>"</a:t>
            </a:r>
            <a:r>
              <a:rPr lang="ru-RU" sz="1200" dirty="0" err="1"/>
              <a:t>Спиротест</a:t>
            </a:r>
            <a:r>
              <a:rPr lang="ru-RU" sz="1200" dirty="0"/>
              <a:t> УСПЦ-01М" портативный цифровой</a:t>
            </a:r>
          </a:p>
          <a:p>
            <a:pPr lvl="0"/>
            <a:r>
              <a:rPr lang="ru-RU" sz="1200" dirty="0"/>
              <a:t>Столик медицинский с электроприводом TAGLER CO-1</a:t>
            </a:r>
          </a:p>
          <a:p>
            <a:pPr lvl="0"/>
            <a:r>
              <a:rPr lang="ru-RU" sz="1200" dirty="0"/>
              <a:t>Насос </a:t>
            </a:r>
            <a:r>
              <a:rPr lang="ru-RU" sz="1200" dirty="0" err="1"/>
              <a:t>инфузионный</a:t>
            </a:r>
            <a:r>
              <a:rPr lang="ru-RU" sz="1200" dirty="0"/>
              <a:t> шприцевой SN-50F6 (двухканальный) 3 </a:t>
            </a:r>
            <a:r>
              <a:rPr lang="ru-RU" sz="1200" dirty="0" err="1"/>
              <a:t>шт</a:t>
            </a:r>
            <a:endParaRPr lang="ru-RU" sz="1200" dirty="0"/>
          </a:p>
          <a:p>
            <a:pPr lvl="0"/>
            <a:r>
              <a:rPr lang="ru-RU" sz="1200" dirty="0" err="1"/>
              <a:t>Скейлер</a:t>
            </a:r>
            <a:r>
              <a:rPr lang="ru-RU" sz="1200" dirty="0"/>
              <a:t> </a:t>
            </a:r>
            <a:r>
              <a:rPr lang="ru-RU" sz="1200" dirty="0" err="1"/>
              <a:t>стоматологич.DTE</a:t>
            </a:r>
            <a:r>
              <a:rPr lang="ru-RU" sz="1200" dirty="0"/>
              <a:t> модели D7 с </a:t>
            </a:r>
            <a:r>
              <a:rPr lang="ru-RU" sz="1200" dirty="0" err="1"/>
              <a:t>принадлеж</a:t>
            </a:r>
            <a:endParaRPr lang="ru-RU" sz="1200" dirty="0"/>
          </a:p>
          <a:p>
            <a:pPr lvl="0"/>
            <a:r>
              <a:rPr lang="ru-RU" sz="1200" dirty="0" smtClean="0"/>
              <a:t>Тонометр </a:t>
            </a:r>
            <a:r>
              <a:rPr lang="ru-RU" sz="1200" dirty="0" err="1"/>
              <a:t>Id</a:t>
            </a:r>
            <a:r>
              <a:rPr lang="ru-RU" sz="1200" dirty="0"/>
              <a:t> механический педиатрический</a:t>
            </a:r>
          </a:p>
          <a:p>
            <a:pPr lvl="0"/>
            <a:r>
              <a:rPr lang="ru-RU" sz="1200" dirty="0" smtClean="0"/>
              <a:t>Тонометр </a:t>
            </a:r>
            <a:r>
              <a:rPr lang="ru-RU" sz="1200" dirty="0"/>
              <a:t>внутриглазного давления ТВГД-02 на батарейках  2шт</a:t>
            </a:r>
          </a:p>
          <a:p>
            <a:pPr lvl="0"/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772124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850"/>
            <a:ext cx="8229600" cy="563910"/>
          </a:xfrm>
        </p:spPr>
        <p:txBody>
          <a:bodyPr/>
          <a:lstStyle/>
          <a:p>
            <a:pPr algn="ctr"/>
            <a:r>
              <a:rPr lang="ru-RU" sz="2400" b="1" dirty="0"/>
              <a:t>Материально- техническая база: 2024г.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4389437"/>
          </a:xfrm>
        </p:spPr>
        <p:txBody>
          <a:bodyPr/>
          <a:lstStyle/>
          <a:p>
            <a:r>
              <a:rPr lang="ru-RU" sz="1200" b="1" dirty="0"/>
              <a:t>За счет средств обязательного медицинского страхования было закуплено:</a:t>
            </a:r>
            <a:endParaRPr lang="ru-RU" sz="1200" dirty="0"/>
          </a:p>
          <a:p>
            <a:pPr lvl="0"/>
            <a:r>
              <a:rPr lang="ru-RU" sz="1200" dirty="0" err="1" smtClean="0"/>
              <a:t>Пульсоксиметр</a:t>
            </a:r>
            <a:r>
              <a:rPr lang="ru-RU" sz="1200" dirty="0" smtClean="0"/>
              <a:t> </a:t>
            </a:r>
            <a:r>
              <a:rPr lang="ru-RU" sz="1200" dirty="0"/>
              <a:t>портатив."Окситест-1"</a:t>
            </a:r>
          </a:p>
          <a:p>
            <a:pPr lvl="0"/>
            <a:r>
              <a:rPr lang="ru-RU" sz="1200" dirty="0" err="1"/>
              <a:t>Пульсоксиметр</a:t>
            </a:r>
            <a:r>
              <a:rPr lang="ru-RU" sz="1200" dirty="0"/>
              <a:t> ARMED (YX303 с поверкой)</a:t>
            </a:r>
          </a:p>
          <a:p>
            <a:pPr lvl="0"/>
            <a:r>
              <a:rPr lang="ru-RU" sz="1200" dirty="0"/>
              <a:t>Комплект дыхательный для ручной ИВЛ КД-МП-В (мешок </a:t>
            </a:r>
            <a:r>
              <a:rPr lang="ru-RU" sz="1200" dirty="0" err="1"/>
              <a:t>дыхат.АМБУ</a:t>
            </a:r>
            <a:r>
              <a:rPr lang="ru-RU" sz="1200" dirty="0"/>
              <a:t>)</a:t>
            </a:r>
          </a:p>
          <a:p>
            <a:pPr lvl="0"/>
            <a:r>
              <a:rPr lang="ru-RU" sz="1200" dirty="0"/>
              <a:t>Светильник передвижной д/</a:t>
            </a:r>
            <a:r>
              <a:rPr lang="ru-RU" sz="1200" dirty="0" err="1"/>
              <a:t>провед.осмотра</a:t>
            </a:r>
            <a:r>
              <a:rPr lang="ru-RU" sz="1200" dirty="0"/>
              <a:t>/</a:t>
            </a:r>
            <a:r>
              <a:rPr lang="ru-RU" sz="1200" dirty="0" err="1"/>
              <a:t>терапевт.процедур</a:t>
            </a:r>
            <a:r>
              <a:rPr lang="ru-RU" sz="1200" dirty="0"/>
              <a:t> (смотровой)</a:t>
            </a:r>
          </a:p>
          <a:p>
            <a:pPr lvl="0"/>
            <a:r>
              <a:rPr lang="ru-RU" sz="1200" dirty="0"/>
              <a:t>Набор для реанимации (</a:t>
            </a:r>
            <a:r>
              <a:rPr lang="ru-RU" sz="1200" dirty="0" err="1"/>
              <a:t>дн.стационар</a:t>
            </a:r>
            <a:r>
              <a:rPr lang="ru-RU" sz="1200" dirty="0"/>
              <a:t>)</a:t>
            </a:r>
          </a:p>
          <a:p>
            <a:pPr lvl="0"/>
            <a:r>
              <a:rPr lang="ru-RU" sz="1200" dirty="0" err="1"/>
              <a:t>Спиротест</a:t>
            </a:r>
            <a:r>
              <a:rPr lang="ru-RU" sz="1200" dirty="0"/>
              <a:t> УСПЦ-01М портативный цифровой 2024</a:t>
            </a:r>
          </a:p>
          <a:p>
            <a:pPr lvl="0"/>
            <a:r>
              <a:rPr lang="ru-RU" sz="1200" dirty="0"/>
              <a:t>Отоскоп прямой (Шишкин)</a:t>
            </a:r>
          </a:p>
          <a:p>
            <a:pPr lvl="0"/>
            <a:r>
              <a:rPr lang="ru-RU" sz="1200" dirty="0"/>
              <a:t>Стерилизатор воздушный ГП-40 СПУ с </a:t>
            </a:r>
            <a:r>
              <a:rPr lang="ru-RU" sz="1200" dirty="0" err="1"/>
              <a:t>перфорир.панелью</a:t>
            </a:r>
            <a:endParaRPr lang="ru-RU" sz="1200" dirty="0"/>
          </a:p>
          <a:p>
            <a:pPr lvl="0"/>
            <a:r>
              <a:rPr lang="ru-RU" sz="1200" dirty="0" smtClean="0"/>
              <a:t>Установка </a:t>
            </a:r>
            <a:r>
              <a:rPr lang="ru-RU" sz="1200" dirty="0"/>
              <a:t>стоматологическая MERCURY 330 </a:t>
            </a:r>
            <a:endParaRPr lang="ru-RU" sz="1200" dirty="0" smtClean="0"/>
          </a:p>
          <a:p>
            <a:pPr lvl="0"/>
            <a:r>
              <a:rPr lang="ru-RU" sz="1200" dirty="0" smtClean="0"/>
              <a:t>Установка </a:t>
            </a:r>
            <a:r>
              <a:rPr lang="ru-RU" sz="1200" dirty="0"/>
              <a:t>стоматологическая MERCURY 330 </a:t>
            </a:r>
            <a:endParaRPr lang="ru-RU" sz="1200" dirty="0" smtClean="0"/>
          </a:p>
          <a:p>
            <a:pPr lvl="0"/>
            <a:r>
              <a:rPr lang="ru-RU" sz="1200" dirty="0" err="1" smtClean="0"/>
              <a:t>Стетофонендоскоп</a:t>
            </a:r>
            <a:r>
              <a:rPr lang="ru-RU" sz="1200" dirty="0" smtClean="0"/>
              <a:t> </a:t>
            </a:r>
            <a:r>
              <a:rPr lang="ru-RU" sz="1200" dirty="0" err="1"/>
              <a:t>Адьютор</a:t>
            </a:r>
            <a:r>
              <a:rPr lang="ru-RU" sz="1200" dirty="0"/>
              <a:t> (модель СФ-03 в футляре с </a:t>
            </a:r>
            <a:r>
              <a:rPr lang="ru-RU" sz="1200" dirty="0" err="1"/>
              <a:t>компл.ЗИП</a:t>
            </a:r>
            <a:r>
              <a:rPr lang="ru-RU" sz="1200" dirty="0"/>
              <a:t>) </a:t>
            </a:r>
            <a:endParaRPr lang="ru-RU" sz="1200" dirty="0" smtClean="0"/>
          </a:p>
          <a:p>
            <a:pPr lvl="0"/>
            <a:endParaRPr lang="ru-RU" sz="1200" dirty="0" smtClean="0"/>
          </a:p>
          <a:p>
            <a:pPr lvl="0"/>
            <a:r>
              <a:rPr lang="ru-RU" sz="1200" dirty="0"/>
              <a:t> </a:t>
            </a:r>
            <a:r>
              <a:rPr lang="ru-RU" sz="1200" b="1" dirty="0" smtClean="0"/>
              <a:t>За </a:t>
            </a:r>
            <a:r>
              <a:rPr lang="ru-RU" sz="1200" b="1" dirty="0"/>
              <a:t>счет иной приносящей доход деятельности: </a:t>
            </a:r>
            <a:endParaRPr lang="ru-RU" sz="1200" dirty="0"/>
          </a:p>
          <a:p>
            <a:pPr lvl="0"/>
            <a:r>
              <a:rPr lang="ru-RU" sz="1200" dirty="0"/>
              <a:t>Столик процедурный с 2-мя полками СПп-01-МСК (501М)</a:t>
            </a:r>
          </a:p>
          <a:p>
            <a:pPr lvl="0"/>
            <a:r>
              <a:rPr lang="ru-RU" sz="1200" dirty="0"/>
              <a:t>Микромотор с </a:t>
            </a:r>
            <a:r>
              <a:rPr lang="ru-RU" sz="1200" dirty="0" smtClean="0"/>
              <a:t>наконечником </a:t>
            </a:r>
            <a:r>
              <a:rPr lang="ru-RU" sz="1200" dirty="0"/>
              <a:t>и педалью </a:t>
            </a:r>
            <a:r>
              <a:rPr lang="ru-RU" sz="1200" dirty="0" err="1"/>
              <a:t>Marathon</a:t>
            </a:r>
            <a:r>
              <a:rPr lang="ru-RU" sz="1200" dirty="0"/>
              <a:t> </a:t>
            </a:r>
            <a:r>
              <a:rPr lang="ru-RU" sz="1200" dirty="0" err="1"/>
              <a:t>Multi</a:t>
            </a:r>
            <a:r>
              <a:rPr lang="ru-RU" sz="1200" dirty="0"/>
              <a:t> 600</a:t>
            </a:r>
          </a:p>
          <a:p>
            <a:pPr lvl="0"/>
            <a:r>
              <a:rPr lang="ru-RU" sz="1200" dirty="0"/>
              <a:t>Устройство д/очистки и полировки зубных протезов (бокс со </a:t>
            </a:r>
            <a:r>
              <a:rPr lang="ru-RU" sz="1200" dirty="0" err="1"/>
              <a:t>встроен.шлифмотором</a:t>
            </a:r>
            <a:r>
              <a:rPr lang="ru-RU" sz="1200" dirty="0"/>
              <a:t>)</a:t>
            </a:r>
          </a:p>
          <a:p>
            <a:pPr lvl="0"/>
            <a:r>
              <a:rPr lang="ru-RU" sz="1200" dirty="0" smtClean="0"/>
              <a:t>Столик </a:t>
            </a:r>
            <a:r>
              <a:rPr lang="ru-RU" sz="1200" dirty="0"/>
              <a:t>медицинский с электроприводом TAGLER CO-1.</a:t>
            </a:r>
          </a:p>
          <a:p>
            <a:pPr lvl="0"/>
            <a:r>
              <a:rPr lang="ru-RU" sz="1200" dirty="0" smtClean="0"/>
              <a:t>Счетчик </a:t>
            </a:r>
            <a:r>
              <a:rPr lang="ru-RU" sz="1200" dirty="0"/>
              <a:t>Меркурий 3-фазный (т/о, х/о, д/о и пищеблок)</a:t>
            </a:r>
          </a:p>
          <a:p>
            <a:pPr lvl="0"/>
            <a:r>
              <a:rPr lang="ru-RU" sz="1200" dirty="0"/>
              <a:t>Анализатор содержания алкоголя в </a:t>
            </a:r>
            <a:r>
              <a:rPr lang="ru-RU" sz="1200" dirty="0" err="1"/>
              <a:t>выдых</a:t>
            </a:r>
            <a:r>
              <a:rPr lang="ru-RU" sz="1200" dirty="0"/>
              <a:t> воздухе (</a:t>
            </a:r>
            <a:r>
              <a:rPr lang="ru-RU" sz="1200" dirty="0" err="1"/>
              <a:t>Тихманьга</a:t>
            </a:r>
            <a:r>
              <a:rPr lang="ru-RU" sz="1200" dirty="0"/>
              <a:t>)</a:t>
            </a:r>
          </a:p>
          <a:p>
            <a:pPr lvl="0"/>
            <a:r>
              <a:rPr lang="ru-RU" sz="1200" dirty="0" err="1"/>
              <a:t>Артикулятор</a:t>
            </a:r>
            <a:r>
              <a:rPr lang="ru-RU" sz="1200" dirty="0"/>
              <a:t> ASA </a:t>
            </a:r>
            <a:r>
              <a:rPr lang="ru-RU" sz="1200" dirty="0" err="1"/>
              <a:t>Dental</a:t>
            </a:r>
            <a:r>
              <a:rPr lang="ru-RU" sz="1200" dirty="0"/>
              <a:t>.  2шт</a:t>
            </a:r>
          </a:p>
          <a:p>
            <a:r>
              <a:rPr lang="ru-RU" sz="1200" dirty="0"/>
              <a:t> </a:t>
            </a:r>
          </a:p>
          <a:p>
            <a:endParaRPr lang="ru-RU" sz="1200" dirty="0"/>
          </a:p>
          <a:p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2619704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43808" y="548680"/>
            <a:ext cx="5842992" cy="432048"/>
          </a:xfrm>
        </p:spPr>
        <p:txBody>
          <a:bodyPr/>
          <a:lstStyle/>
          <a:p>
            <a:r>
              <a:rPr lang="ru-RU" sz="2800" b="1" dirty="0" smtClean="0"/>
              <a:t>Крупное оборудование</a:t>
            </a:r>
            <a:endParaRPr lang="ru-RU" sz="2800" b="1" dirty="0"/>
          </a:p>
        </p:txBody>
      </p:sp>
      <p:pic>
        <p:nvPicPr>
          <p:cNvPr id="6" name="Рисунок 2" descr="Изображение выглядит как пол, человек, внутренний, палата&#10;&#10;Автоматически созданное описание">
            <a:extLst>
              <a:ext uri="{FF2B5EF4-FFF2-40B4-BE49-F238E27FC236}">
                <a16:creationId xmlns:a16="http://schemas.microsoft.com/office/drawing/2014/main" xmlns="" id="{C320F4C5-C351-46A9-8811-95E5E8F8E104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5369" y="1131780"/>
            <a:ext cx="2743200" cy="2743200"/>
          </a:xfrm>
          <a:prstGeom prst="rect">
            <a:avLst/>
          </a:prstGeom>
        </p:spPr>
      </p:pic>
      <p:pic>
        <p:nvPicPr>
          <p:cNvPr id="7" name="Рисунок 3" descr="Изображение выглядит как человек, стена, внутренний, мужчина&#10;&#10;Автоматически созданное описание">
            <a:extLst>
              <a:ext uri="{FF2B5EF4-FFF2-40B4-BE49-F238E27FC236}">
                <a16:creationId xmlns:a16="http://schemas.microsoft.com/office/drawing/2014/main" xmlns="" id="{8C966A4B-E4E0-44B0-8A1B-43DEF4080CD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12596" y="1243977"/>
            <a:ext cx="2518808" cy="2532832"/>
          </a:xfrm>
          <a:prstGeom prst="rect">
            <a:avLst/>
          </a:prstGeom>
        </p:spPr>
      </p:pic>
      <p:pic>
        <p:nvPicPr>
          <p:cNvPr id="8" name="Рисунок 4" descr="Изображение выглядит как пол, внутренний, стена, человек&#10;&#10;Автоматически созданное описание">
            <a:extLst>
              <a:ext uri="{FF2B5EF4-FFF2-40B4-BE49-F238E27FC236}">
                <a16:creationId xmlns:a16="http://schemas.microsoft.com/office/drawing/2014/main" xmlns="" id="{12BF9B76-380B-4CA8-974D-9CBD7FCF02E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/>
          <a:srcRect t="8582" r="-606" b="20822"/>
          <a:stretch/>
        </p:blipFill>
        <p:spPr>
          <a:xfrm>
            <a:off x="6005309" y="1134507"/>
            <a:ext cx="2883495" cy="2737174"/>
          </a:xfrm>
          <a:prstGeom prst="rect">
            <a:avLst/>
          </a:prstGeom>
        </p:spPr>
      </p:pic>
      <p:pic>
        <p:nvPicPr>
          <p:cNvPr id="9" name="Рисунок 5" descr="Изображение выглядит как внутренний, пол, стена, человек&#10;&#10;Автоматически созданное описание">
            <a:extLst>
              <a:ext uri="{FF2B5EF4-FFF2-40B4-BE49-F238E27FC236}">
                <a16:creationId xmlns:a16="http://schemas.microsoft.com/office/drawing/2014/main" xmlns="" id="{3012A54A-7A90-42E4-86EF-496ADB9EA7A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/>
          <a:srcRect t="8846" r="-513" b="14615"/>
          <a:stretch/>
        </p:blipFill>
        <p:spPr>
          <a:xfrm>
            <a:off x="1475382" y="3956322"/>
            <a:ext cx="2757270" cy="2799477"/>
          </a:xfrm>
          <a:prstGeom prst="rect">
            <a:avLst/>
          </a:prstGeom>
        </p:spPr>
      </p:pic>
      <p:pic>
        <p:nvPicPr>
          <p:cNvPr id="10" name="Рисунок 6" descr="Изображение выглядит как пол, человек, прибор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xmlns="" id="{680816FF-A2FC-46E2-9F54-2FCD91701CD3}"/>
              </a:ext>
            </a:extLst>
          </p:cNvPr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346154" y="3956322"/>
            <a:ext cx="2154172" cy="2802105"/>
          </a:xfrm>
          <a:prstGeom prst="rect">
            <a:avLst/>
          </a:prstGeom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591108" y="0"/>
            <a:ext cx="1552892" cy="538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C:\Users\Администратор\Desktop\Презентация\gerb_czrb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" y="1"/>
            <a:ext cx="827583" cy="7310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55406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Users\Админ\Desktop\Презентация 10-2022\презентация\оборудование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12776"/>
            <a:ext cx="2838071" cy="3780000"/>
          </a:xfrm>
          <a:prstGeom prst="rect">
            <a:avLst/>
          </a:prstGeom>
          <a:noFill/>
        </p:spPr>
      </p:pic>
      <p:pic>
        <p:nvPicPr>
          <p:cNvPr id="11" name="Picture 3" descr="C:\Users\Админ\Desktop\Презентация 10-2022\презентация\оборудование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77160" y="2097272"/>
            <a:ext cx="2835000" cy="3780000"/>
          </a:xfrm>
          <a:prstGeom prst="rect">
            <a:avLst/>
          </a:prstGeom>
          <a:noFill/>
        </p:spPr>
      </p:pic>
      <p:pic>
        <p:nvPicPr>
          <p:cNvPr id="12" name="Picture 2" descr="D:\работа\Презентация 10-2022\презентация\молодые специалисты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0703" y="2790808"/>
            <a:ext cx="2835000" cy="37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2771800" y="548680"/>
            <a:ext cx="5915000" cy="432048"/>
          </a:xfrm>
        </p:spPr>
        <p:txBody>
          <a:bodyPr/>
          <a:lstStyle/>
          <a:p>
            <a:r>
              <a:rPr lang="ru-RU" sz="2800" b="1" dirty="0" smtClean="0"/>
              <a:t>Крупное оборудование</a:t>
            </a:r>
            <a:endParaRPr lang="ru-RU" sz="2800" b="1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91108" y="0"/>
            <a:ext cx="1552892" cy="538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Users\Администратор\Desktop\Презентация\gerb_czrb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" y="1"/>
            <a:ext cx="827583" cy="7310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55406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71800" y="548680"/>
            <a:ext cx="5915000" cy="432048"/>
          </a:xfrm>
        </p:spPr>
        <p:txBody>
          <a:bodyPr/>
          <a:lstStyle/>
          <a:p>
            <a:r>
              <a:rPr lang="ru-RU" sz="2800" b="1" dirty="0" smtClean="0"/>
              <a:t>Крупное оборудование</a:t>
            </a:r>
            <a:endParaRPr lang="ru-RU" sz="2800" b="1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1108" y="0"/>
            <a:ext cx="1552892" cy="538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C:\Users\Администратор\Desktop\Презентация\gerb_czrb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827583" cy="731032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9812" y="2547307"/>
            <a:ext cx="3456384" cy="2600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18" y="1124745"/>
            <a:ext cx="2585274" cy="34470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3573016"/>
            <a:ext cx="2304256" cy="30723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21313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576064"/>
          </a:xfrm>
        </p:spPr>
        <p:txBody>
          <a:bodyPr/>
          <a:lstStyle/>
          <a:p>
            <a:pPr algn="ctr"/>
            <a:r>
              <a:rPr lang="ru-RU" sz="2800" b="1" dirty="0" smtClean="0"/>
              <a:t>Ремонты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412776"/>
            <a:ext cx="8003232" cy="4320480"/>
          </a:xfrm>
        </p:spPr>
        <p:txBody>
          <a:bodyPr/>
          <a:lstStyle/>
          <a:p>
            <a:pPr>
              <a:buNone/>
            </a:pPr>
            <a:r>
              <a:rPr lang="ru-RU" sz="1400" dirty="0" smtClean="0">
                <a:latin typeface="+mj-lt"/>
              </a:rPr>
              <a:t/>
            </a:r>
            <a:br>
              <a:rPr lang="ru-RU" sz="1400" dirty="0" smtClean="0">
                <a:latin typeface="+mj-lt"/>
              </a:rPr>
            </a:br>
            <a:endParaRPr lang="ru-RU" sz="1400" dirty="0" smtClean="0">
              <a:latin typeface="+mj-lt"/>
            </a:endParaRPr>
          </a:p>
          <a:p>
            <a:pPr>
              <a:buNone/>
            </a:pPr>
            <a:r>
              <a:rPr lang="ru-RU" sz="1400" dirty="0" smtClean="0">
                <a:latin typeface="+mj-lt"/>
              </a:rPr>
              <a:t> </a:t>
            </a:r>
            <a:r>
              <a:rPr lang="ru-RU" sz="1400" b="1" dirty="0" smtClean="0">
                <a:latin typeface="+mj-lt"/>
              </a:rPr>
              <a:t>В 2022 году </a:t>
            </a:r>
            <a:r>
              <a:rPr lang="ru-RU" sz="1400" dirty="0" smtClean="0">
                <a:latin typeface="+mj-lt"/>
              </a:rPr>
              <a:t>- строительство </a:t>
            </a:r>
            <a:r>
              <a:rPr lang="ru-RU" sz="1400" dirty="0" err="1" smtClean="0">
                <a:latin typeface="+mj-lt"/>
              </a:rPr>
              <a:t>Усачевского</a:t>
            </a:r>
            <a:r>
              <a:rPr lang="ru-RU" sz="1400" dirty="0" smtClean="0">
                <a:latin typeface="+mj-lt"/>
              </a:rPr>
              <a:t> ФАП.</a:t>
            </a:r>
          </a:p>
          <a:p>
            <a:pPr>
              <a:buClrTx/>
            </a:pPr>
            <a:r>
              <a:rPr lang="ru-RU" sz="1400" dirty="0">
                <a:latin typeface="+mj-lt"/>
              </a:rPr>
              <a:t>Выполнены работы по косметическому ремонту кабинетов 11, 13, 15 и заместителя главного врача в </a:t>
            </a:r>
            <a:r>
              <a:rPr lang="ru-RU" sz="1400" dirty="0" smtClean="0">
                <a:latin typeface="+mj-lt"/>
              </a:rPr>
              <a:t>поликлинике</a:t>
            </a:r>
          </a:p>
          <a:p>
            <a:pPr>
              <a:buClrTx/>
            </a:pPr>
            <a:r>
              <a:rPr lang="ru-RU" sz="1400" dirty="0" smtClean="0">
                <a:latin typeface="+mj-lt"/>
              </a:rPr>
              <a:t>На </a:t>
            </a:r>
            <a:r>
              <a:rPr lang="ru-RU" sz="1400" dirty="0">
                <a:latin typeface="+mj-lt"/>
              </a:rPr>
              <a:t>ФАП в д. Троица произведен ремонт печного отопления: сложена новая печь в кабинете приема, а также отремонтирована кирпичная кладка и устранены трещины в печи в хозяйственной комнате, заменена входная </a:t>
            </a:r>
            <a:r>
              <a:rPr lang="ru-RU" sz="1400" dirty="0" smtClean="0">
                <a:latin typeface="+mj-lt"/>
              </a:rPr>
              <a:t>дверь.</a:t>
            </a:r>
          </a:p>
          <a:p>
            <a:pPr>
              <a:buClrTx/>
            </a:pPr>
            <a:r>
              <a:rPr lang="ru-RU" sz="1400" dirty="0" smtClean="0">
                <a:latin typeface="+mj-lt"/>
              </a:rPr>
              <a:t>В </a:t>
            </a:r>
            <a:r>
              <a:rPr lang="ru-RU" sz="1400" dirty="0">
                <a:latin typeface="+mj-lt"/>
              </a:rPr>
              <a:t>Архангельской врачебной амбулатории выполнен косметический ремонт помещений первого и второго этажа. </a:t>
            </a:r>
            <a:endParaRPr lang="ru-RU" sz="1400" dirty="0" smtClean="0">
              <a:latin typeface="+mj-lt"/>
            </a:endParaRPr>
          </a:p>
          <a:p>
            <a:pPr>
              <a:buClrTx/>
            </a:pPr>
            <a:r>
              <a:rPr lang="ru-RU" sz="1400" dirty="0" smtClean="0">
                <a:latin typeface="+mj-lt"/>
              </a:rPr>
              <a:t>Капитальный </a:t>
            </a:r>
            <a:r>
              <a:rPr lang="ru-RU" sz="1400" dirty="0">
                <a:latin typeface="+mj-lt"/>
              </a:rPr>
              <a:t>ремонт </a:t>
            </a:r>
            <a:r>
              <a:rPr lang="ru-RU" sz="1400" dirty="0" err="1">
                <a:latin typeface="+mj-lt"/>
              </a:rPr>
              <a:t>Волосовского</a:t>
            </a:r>
            <a:r>
              <a:rPr lang="ru-RU" sz="1400" dirty="0">
                <a:latin typeface="+mj-lt"/>
              </a:rPr>
              <a:t> </a:t>
            </a:r>
            <a:r>
              <a:rPr lang="ru-RU" sz="1400" dirty="0" err="1" smtClean="0">
                <a:latin typeface="+mj-lt"/>
              </a:rPr>
              <a:t>Фап</a:t>
            </a:r>
            <a:r>
              <a:rPr lang="ru-RU" sz="1400" dirty="0" smtClean="0">
                <a:latin typeface="+mj-lt"/>
              </a:rPr>
              <a:t>, заменен </a:t>
            </a:r>
            <a:r>
              <a:rPr lang="ru-RU" sz="1400" dirty="0">
                <a:latin typeface="+mj-lt"/>
              </a:rPr>
              <a:t>чистовой и черной пол, заменены балки и лаги, произведено двойное утепление пола, выполнена обшивка стен </a:t>
            </a:r>
            <a:r>
              <a:rPr lang="ru-RU" sz="1400" dirty="0" err="1">
                <a:latin typeface="+mj-lt"/>
              </a:rPr>
              <a:t>гипсокартоном</a:t>
            </a:r>
            <a:r>
              <a:rPr lang="ru-RU" sz="1400" dirty="0">
                <a:latin typeface="+mj-lt"/>
              </a:rPr>
              <a:t>, произведено </a:t>
            </a:r>
            <a:r>
              <a:rPr lang="ru-RU" sz="1400" dirty="0" smtClean="0">
                <a:latin typeface="+mj-lt"/>
              </a:rPr>
              <a:t>окрашивание</a:t>
            </a:r>
          </a:p>
          <a:p>
            <a:pPr>
              <a:buClrTx/>
            </a:pPr>
            <a:r>
              <a:rPr lang="ru-RU" sz="1400" dirty="0" smtClean="0">
                <a:latin typeface="+mj-lt"/>
              </a:rPr>
              <a:t>Построили </a:t>
            </a:r>
            <a:r>
              <a:rPr lang="ru-RU" sz="1400" dirty="0">
                <a:latin typeface="+mj-lt"/>
              </a:rPr>
              <a:t>Мойку для дезинфекции машин </a:t>
            </a:r>
            <a:endParaRPr lang="ru-RU" sz="1400" dirty="0" smtClean="0">
              <a:latin typeface="+mj-lt"/>
            </a:endParaRPr>
          </a:p>
          <a:p>
            <a:pPr>
              <a:buClrTx/>
            </a:pPr>
            <a:r>
              <a:rPr lang="ru-RU" sz="1400" dirty="0" smtClean="0">
                <a:latin typeface="+mj-lt"/>
              </a:rPr>
              <a:t>Произведен </a:t>
            </a:r>
            <a:r>
              <a:rPr lang="ru-RU" sz="1400" dirty="0">
                <a:latin typeface="+mj-lt"/>
              </a:rPr>
              <a:t>ремонт печного отопления на </a:t>
            </a:r>
            <a:r>
              <a:rPr lang="ru-RU" sz="1400" dirty="0" err="1">
                <a:latin typeface="+mj-lt"/>
              </a:rPr>
              <a:t>Калитинском</a:t>
            </a:r>
            <a:r>
              <a:rPr lang="ru-RU" sz="1400" dirty="0">
                <a:latin typeface="+mj-lt"/>
              </a:rPr>
              <a:t> </a:t>
            </a:r>
            <a:r>
              <a:rPr lang="ru-RU" sz="1400" dirty="0" smtClean="0">
                <a:latin typeface="+mj-lt"/>
              </a:rPr>
              <a:t>ФАП</a:t>
            </a:r>
          </a:p>
          <a:p>
            <a:pPr>
              <a:buClrTx/>
            </a:pPr>
            <a:r>
              <a:rPr lang="ru-RU" sz="1400" dirty="0" smtClean="0">
                <a:latin typeface="+mj-lt"/>
              </a:rPr>
              <a:t>Посотрудничали </a:t>
            </a:r>
            <a:r>
              <a:rPr lang="ru-RU" sz="1400" dirty="0">
                <a:latin typeface="+mj-lt"/>
              </a:rPr>
              <a:t>с ДШИ - оформили пространство в детской поликлинике </a:t>
            </a:r>
          </a:p>
          <a:p>
            <a:pPr>
              <a:buNone/>
            </a:pPr>
            <a:endParaRPr lang="ru-RU" sz="1400" dirty="0" smtClean="0">
              <a:latin typeface="+mj-lt"/>
            </a:endParaRPr>
          </a:p>
          <a:p>
            <a:pPr marL="534988">
              <a:buNone/>
            </a:pPr>
            <a:endParaRPr lang="ru-RU" sz="1400" dirty="0">
              <a:latin typeface="+mj-lt"/>
            </a:endParaRPr>
          </a:p>
          <a:p>
            <a:pPr algn="just">
              <a:buNone/>
            </a:pPr>
            <a:r>
              <a:rPr lang="ru-RU" sz="1400" dirty="0" smtClean="0">
                <a:latin typeface="+mj-lt"/>
              </a:rPr>
              <a:t>	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1108" y="0"/>
            <a:ext cx="1552892" cy="538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Users\Администратор\Desktop\Презентация\gerb_czrb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827583" cy="7310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55406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576064"/>
          </a:xfrm>
        </p:spPr>
        <p:txBody>
          <a:bodyPr/>
          <a:lstStyle/>
          <a:p>
            <a:pPr algn="ctr"/>
            <a:r>
              <a:rPr lang="ru-RU" sz="2800" b="1" dirty="0" smtClean="0"/>
              <a:t>Ремонты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412776"/>
            <a:ext cx="8003232" cy="5184576"/>
          </a:xfrm>
        </p:spPr>
        <p:txBody>
          <a:bodyPr/>
          <a:lstStyle/>
          <a:p>
            <a:pPr>
              <a:buNone/>
            </a:pPr>
            <a:r>
              <a:rPr lang="ru-RU" sz="1400" dirty="0" smtClean="0">
                <a:latin typeface="+mj-lt"/>
              </a:rPr>
              <a:t> </a:t>
            </a:r>
            <a:r>
              <a:rPr lang="ru-RU" sz="1400" b="1" dirty="0">
                <a:latin typeface="+mj-lt"/>
              </a:rPr>
              <a:t>В 2023 году </a:t>
            </a:r>
            <a:r>
              <a:rPr lang="ru-RU" sz="1400" dirty="0">
                <a:latin typeface="+mj-lt"/>
              </a:rPr>
              <a:t>- строительство ФАП в д. </a:t>
            </a:r>
            <a:r>
              <a:rPr lang="ru-RU" sz="1400" dirty="0" err="1">
                <a:latin typeface="+mj-lt"/>
              </a:rPr>
              <a:t>Патровская</a:t>
            </a:r>
            <a:r>
              <a:rPr lang="ru-RU" sz="1400" dirty="0" smtClean="0">
                <a:latin typeface="+mj-lt"/>
              </a:rPr>
              <a:t>.</a:t>
            </a:r>
            <a:endParaRPr lang="ru-RU" sz="1400" dirty="0">
              <a:latin typeface="+mj-lt"/>
            </a:endParaRPr>
          </a:p>
          <a:p>
            <a:pPr>
              <a:buClrTx/>
            </a:pPr>
            <a:r>
              <a:rPr lang="ru-RU" sz="1400" dirty="0" smtClean="0">
                <a:latin typeface="+mj-lt"/>
              </a:rPr>
              <a:t>Косметический </a:t>
            </a:r>
            <a:r>
              <a:rPr lang="ru-RU" sz="1400" dirty="0">
                <a:latin typeface="+mj-lt"/>
              </a:rPr>
              <a:t>ремонт стоматологического </a:t>
            </a:r>
            <a:r>
              <a:rPr lang="ru-RU" sz="1400" dirty="0" smtClean="0">
                <a:latin typeface="+mj-lt"/>
              </a:rPr>
              <a:t>кабинета</a:t>
            </a:r>
            <a:endParaRPr lang="ru-RU" sz="1400" dirty="0">
              <a:latin typeface="+mj-lt"/>
            </a:endParaRPr>
          </a:p>
          <a:p>
            <a:pPr>
              <a:buClrTx/>
            </a:pPr>
            <a:r>
              <a:rPr lang="ru-RU" sz="1400" dirty="0">
                <a:latin typeface="+mj-lt"/>
              </a:rPr>
              <a:t>Косметический ремонт кабинетов в поликлинике  №8,  №10 </a:t>
            </a:r>
          </a:p>
          <a:p>
            <a:pPr>
              <a:buClrTx/>
            </a:pPr>
            <a:r>
              <a:rPr lang="ru-RU" sz="1400" dirty="0">
                <a:latin typeface="+mj-lt"/>
              </a:rPr>
              <a:t>На ФАП в д. Волосово – произведен ремонт крыльца, заменена оконная рама, плановый ремонт </a:t>
            </a:r>
            <a:r>
              <a:rPr lang="ru-RU" sz="1400" dirty="0" smtClean="0">
                <a:latin typeface="+mj-lt"/>
              </a:rPr>
              <a:t>печей</a:t>
            </a:r>
            <a:endParaRPr lang="ru-RU" sz="1400" dirty="0">
              <a:latin typeface="+mj-lt"/>
            </a:endParaRPr>
          </a:p>
          <a:p>
            <a:pPr>
              <a:buClrTx/>
            </a:pPr>
            <a:r>
              <a:rPr lang="ru-RU" sz="1400" dirty="0">
                <a:latin typeface="+mj-lt"/>
              </a:rPr>
              <a:t>На ФАП в д. </a:t>
            </a:r>
            <a:r>
              <a:rPr lang="ru-RU" sz="1400" dirty="0" err="1">
                <a:latin typeface="+mj-lt"/>
              </a:rPr>
              <a:t>Калитинка</a:t>
            </a:r>
            <a:r>
              <a:rPr lang="ru-RU" sz="1400" dirty="0">
                <a:latin typeface="+mj-lt"/>
              </a:rPr>
              <a:t> – произведен плановый ремонт печи, заменена </a:t>
            </a:r>
            <a:r>
              <a:rPr lang="ru-RU" sz="1400" dirty="0" smtClean="0">
                <a:latin typeface="+mj-lt"/>
              </a:rPr>
              <a:t>мостовая</a:t>
            </a:r>
            <a:endParaRPr lang="ru-RU" sz="1400" dirty="0">
              <a:latin typeface="+mj-lt"/>
            </a:endParaRPr>
          </a:p>
          <a:p>
            <a:pPr>
              <a:buClrTx/>
            </a:pPr>
            <a:r>
              <a:rPr lang="ru-RU" sz="1400" dirty="0">
                <a:latin typeface="+mj-lt"/>
              </a:rPr>
              <a:t>В Архангельской врачебной амбулатории – произведен  ремонт </a:t>
            </a:r>
            <a:r>
              <a:rPr lang="ru-RU" sz="1400" dirty="0" smtClean="0">
                <a:latin typeface="+mj-lt"/>
              </a:rPr>
              <a:t>кровли</a:t>
            </a:r>
            <a:endParaRPr lang="ru-RU" sz="1400" dirty="0">
              <a:latin typeface="+mj-lt"/>
            </a:endParaRPr>
          </a:p>
          <a:p>
            <a:pPr>
              <a:buClrTx/>
            </a:pPr>
            <a:r>
              <a:rPr lang="ru-RU" sz="1400" dirty="0">
                <a:latin typeface="+mj-lt"/>
              </a:rPr>
              <a:t>На </a:t>
            </a:r>
            <a:r>
              <a:rPr lang="ru-RU" sz="1400" dirty="0" err="1">
                <a:latin typeface="+mj-lt"/>
              </a:rPr>
              <a:t>Поздышевском</a:t>
            </a:r>
            <a:r>
              <a:rPr lang="ru-RU" sz="1400" dirty="0">
                <a:latin typeface="+mj-lt"/>
              </a:rPr>
              <a:t> ФАП –  произведен ремонт печи, построен </a:t>
            </a:r>
            <a:r>
              <a:rPr lang="ru-RU" sz="1400" dirty="0" smtClean="0">
                <a:latin typeface="+mj-lt"/>
              </a:rPr>
              <a:t>дровяник</a:t>
            </a:r>
            <a:endParaRPr lang="ru-RU" sz="1400" dirty="0">
              <a:latin typeface="+mj-lt"/>
            </a:endParaRPr>
          </a:p>
          <a:p>
            <a:pPr>
              <a:buClrTx/>
            </a:pPr>
            <a:r>
              <a:rPr lang="ru-RU" sz="1400" dirty="0">
                <a:latin typeface="+mj-lt"/>
              </a:rPr>
              <a:t>На </a:t>
            </a:r>
            <a:r>
              <a:rPr lang="ru-RU" sz="1400" dirty="0" err="1">
                <a:latin typeface="+mj-lt"/>
              </a:rPr>
              <a:t>Медведевском</a:t>
            </a:r>
            <a:r>
              <a:rPr lang="ru-RU" sz="1400" dirty="0">
                <a:latin typeface="+mj-lt"/>
              </a:rPr>
              <a:t> ФАП –  произведена замена мостовой и </a:t>
            </a:r>
            <a:r>
              <a:rPr lang="ru-RU" sz="1400" dirty="0" smtClean="0">
                <a:latin typeface="+mj-lt"/>
              </a:rPr>
              <a:t>крыльца</a:t>
            </a:r>
            <a:endParaRPr lang="ru-RU" sz="1400" dirty="0">
              <a:latin typeface="+mj-lt"/>
            </a:endParaRPr>
          </a:p>
          <a:p>
            <a:pPr>
              <a:buClrTx/>
            </a:pPr>
            <a:r>
              <a:rPr lang="ru-RU" sz="1400" dirty="0">
                <a:latin typeface="+mj-lt"/>
              </a:rPr>
              <a:t>На Троицком ФАП -  произведена замена мостовой и крыльца </a:t>
            </a:r>
          </a:p>
          <a:p>
            <a:pPr>
              <a:buClrTx/>
            </a:pPr>
            <a:r>
              <a:rPr lang="ru-RU" sz="1400" dirty="0">
                <a:latin typeface="+mj-lt"/>
              </a:rPr>
              <a:t>Отремонтированы палаты в хирургическом отделении </a:t>
            </a:r>
          </a:p>
          <a:p>
            <a:pPr>
              <a:buClrTx/>
            </a:pPr>
            <a:endParaRPr lang="ru-RU" sz="1400" dirty="0" smtClean="0">
              <a:latin typeface="+mj-lt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1108" y="0"/>
            <a:ext cx="1552892" cy="538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Users\Администратор\Desktop\Презентация\gerb_czrb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827583" cy="7310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4341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b="1" dirty="0"/>
              <a:t>Ремонты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1400" b="1" dirty="0" smtClean="0">
                <a:latin typeface="+mj-lt"/>
              </a:rPr>
              <a:t>2024год </a:t>
            </a:r>
          </a:p>
          <a:p>
            <a:r>
              <a:rPr lang="ru-RU" sz="1200" dirty="0" smtClean="0"/>
              <a:t>На </a:t>
            </a:r>
            <a:r>
              <a:rPr lang="ru-RU" sz="1200" dirty="0"/>
              <a:t>ФАП в д. </a:t>
            </a:r>
            <a:r>
              <a:rPr lang="ru-RU" sz="1200" dirty="0" err="1"/>
              <a:t>Казаково</a:t>
            </a:r>
            <a:r>
              <a:rPr lang="ru-RU" sz="1200" dirty="0"/>
              <a:t> выполнена заливка дополнительной ступеньки входной группы. </a:t>
            </a:r>
          </a:p>
          <a:p>
            <a:r>
              <a:rPr lang="ru-RU" sz="1200" dirty="0"/>
              <a:t>На </a:t>
            </a:r>
            <a:r>
              <a:rPr lang="ru-RU" sz="1200" dirty="0" err="1"/>
              <a:t>Кречетовском</a:t>
            </a:r>
            <a:r>
              <a:rPr lang="ru-RU" sz="1200" dirty="0"/>
              <a:t> ФАП построен сарай для хранения дров, отремонтировано крыльцо и мостовая, произведен ремонт печей. </a:t>
            </a:r>
          </a:p>
          <a:p>
            <a:r>
              <a:rPr lang="ru-RU" sz="1200" dirty="0"/>
              <a:t>На ФАП в д. </a:t>
            </a:r>
            <a:r>
              <a:rPr lang="ru-RU" sz="1200" dirty="0" err="1"/>
              <a:t>Кононовская</a:t>
            </a:r>
            <a:r>
              <a:rPr lang="ru-RU" sz="1200" dirty="0"/>
              <a:t> произведен ремонт дверей, утепление фасада здания, отремонтированы печи. </a:t>
            </a:r>
          </a:p>
          <a:p>
            <a:r>
              <a:rPr lang="ru-RU" sz="1200" dirty="0"/>
              <a:t>В </a:t>
            </a:r>
            <a:r>
              <a:rPr lang="ru-RU" sz="1200" dirty="0" err="1"/>
              <a:t>Калитинском</a:t>
            </a:r>
            <a:r>
              <a:rPr lang="ru-RU" sz="1200" dirty="0"/>
              <a:t> ФАП перекрыта крыша на дровянике.</a:t>
            </a:r>
          </a:p>
          <a:p>
            <a:r>
              <a:rPr lang="ru-RU" sz="1200" dirty="0"/>
              <a:t>На Речном ФАП выполнена кладка новой печи, отремонтирован пол и мостовая. </a:t>
            </a:r>
          </a:p>
          <a:p>
            <a:r>
              <a:rPr lang="ru-RU" sz="1200" dirty="0"/>
              <a:t>На </a:t>
            </a:r>
            <a:r>
              <a:rPr lang="ru-RU" sz="1200" dirty="0" err="1"/>
              <a:t>Поздышевском</a:t>
            </a:r>
            <a:r>
              <a:rPr lang="ru-RU" sz="1200" dirty="0"/>
              <a:t> ФАП выполнен ремонт печей. </a:t>
            </a:r>
          </a:p>
          <a:p>
            <a:r>
              <a:rPr lang="ru-RU" sz="1200" dirty="0"/>
              <a:t>В </a:t>
            </a:r>
            <a:r>
              <a:rPr lang="ru-RU" sz="1200" dirty="0" err="1"/>
              <a:t>Печниковском</a:t>
            </a:r>
            <a:r>
              <a:rPr lang="ru-RU" sz="1200" dirty="0"/>
              <a:t> ФАП выполнен ремонт туалета в здании, ремонт септика, отремонтировано крыльцо и мостовая, заменена система отопления. </a:t>
            </a:r>
          </a:p>
          <a:p>
            <a:r>
              <a:rPr lang="ru-RU" sz="1200" dirty="0"/>
              <a:t>В Архангельской врачебной амбулатории выполнен ремонт входной группы, установлены металлические двери, выполнена заливка площадок снаружи и внутри, установлены ступени для безопасного спуска к тротуару. </a:t>
            </a:r>
          </a:p>
          <a:p>
            <a:r>
              <a:rPr lang="ru-RU" sz="1200" dirty="0"/>
              <a:t>В </a:t>
            </a:r>
            <a:r>
              <a:rPr lang="ru-RU" sz="1200" dirty="0" err="1"/>
              <a:t>Ухотской</a:t>
            </a:r>
            <a:r>
              <a:rPr lang="ru-RU" sz="1200" dirty="0"/>
              <a:t> врачебной амбулатории выполнен ремонт входной группы и сантехники. </a:t>
            </a:r>
          </a:p>
          <a:p>
            <a:r>
              <a:rPr lang="ru-RU" sz="1200" dirty="0"/>
              <a:t>Выполнен работы по косметическому ремонту кабинетов в поликлинике 4 и 5, приемной и кабинета главного врача. </a:t>
            </a:r>
          </a:p>
          <a:p>
            <a:r>
              <a:rPr lang="ru-RU" sz="1200" dirty="0"/>
              <a:t>В хирургическом отделении выполнен ремонт входной группы, заменена металлическая дверь, залита площадка перед входом. </a:t>
            </a:r>
          </a:p>
          <a:p>
            <a:r>
              <a:rPr lang="ru-RU" sz="1200" dirty="0"/>
              <a:t>Построен и принят в эксплуатацию ФАП </a:t>
            </a:r>
            <a:r>
              <a:rPr lang="ru-RU" sz="1200" dirty="0" err="1"/>
              <a:t>Тихманьга</a:t>
            </a:r>
            <a:r>
              <a:rPr lang="ru-RU" sz="1200" dirty="0"/>
              <a:t>. </a:t>
            </a:r>
          </a:p>
          <a:p>
            <a:r>
              <a:rPr lang="ru-RU" sz="1200" dirty="0"/>
              <a:t>Начат капитальный ремонт кровли стационара.</a:t>
            </a:r>
            <a:br>
              <a:rPr lang="ru-RU" sz="1200" dirty="0"/>
            </a:br>
            <a:endParaRPr lang="ru-RU" sz="1200" dirty="0"/>
          </a:p>
          <a:p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669090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1" descr="D:\работа\Презентация 10-2022\презентация\терапия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1912" y="2265386"/>
            <a:ext cx="2952328" cy="2952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1" name="Picture 13" descr="D:\работа\Презентация 10-2022\презентация\терапия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735896"/>
            <a:ext cx="2916000" cy="291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D:\работа\Презентация 10-2022\презентация\терапия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64" y="980728"/>
            <a:ext cx="2952328" cy="2952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2843808" y="476672"/>
            <a:ext cx="4176464" cy="432048"/>
          </a:xfrm>
        </p:spPr>
        <p:txBody>
          <a:bodyPr/>
          <a:lstStyle/>
          <a:p>
            <a:r>
              <a:rPr lang="ru-RU" sz="2800" b="1" dirty="0" smtClean="0"/>
              <a:t>Капитальные ремонты</a:t>
            </a:r>
            <a:endParaRPr lang="ru-RU" sz="2800" b="1" dirty="0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91108" y="0"/>
            <a:ext cx="1552892" cy="538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2" descr="C:\Users\Администратор\Desktop\Презентация\gerb_czrb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" y="1"/>
            <a:ext cx="827583" cy="7310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075397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"/>
          <p:cNvSpPr txBox="1">
            <a:spLocks/>
          </p:cNvSpPr>
          <p:nvPr/>
        </p:nvSpPr>
        <p:spPr bwMode="auto">
          <a:xfrm>
            <a:off x="457200" y="620688"/>
            <a:ext cx="8229600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ru-RU" sz="2800" b="1" dirty="0" smtClean="0">
                <a:solidFill>
                  <a:schemeClr val="tx2"/>
                </a:solidFill>
                <a:latin typeface="+mj-lt"/>
              </a:rPr>
              <a:t>Финансирование</a:t>
            </a:r>
          </a:p>
        </p:txBody>
      </p: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1108" y="0"/>
            <a:ext cx="1552892" cy="538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2" descr="C:\Users\Администратор\Desktop\Презентация\gerb_czrb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827583" cy="731032"/>
          </a:xfrm>
          <a:prstGeom prst="rect">
            <a:avLst/>
          </a:prstGeom>
          <a:noFill/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6173798"/>
              </p:ext>
            </p:extLst>
          </p:nvPr>
        </p:nvGraphicFramePr>
        <p:xfrm>
          <a:off x="1710716" y="4797152"/>
          <a:ext cx="5729699" cy="181694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61347">
                  <a:extLst>
                    <a:ext uri="{9D8B030D-6E8A-4147-A177-3AD203B41FA5}">
                      <a16:colId xmlns:a16="http://schemas.microsoft.com/office/drawing/2014/main" xmlns="" val="1527778617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xmlns="" val="2443646840"/>
                    </a:ext>
                  </a:extLst>
                </a:gridCol>
                <a:gridCol w="1080120">
                  <a:extLst>
                    <a:ext uri="{9D8B030D-6E8A-4147-A177-3AD203B41FA5}">
                      <a16:colId xmlns:a16="http://schemas.microsoft.com/office/drawing/2014/main" xmlns="" val="3862870836"/>
                    </a:ext>
                  </a:extLst>
                </a:gridCol>
                <a:gridCol w="1008112">
                  <a:extLst>
                    <a:ext uri="{9D8B030D-6E8A-4147-A177-3AD203B41FA5}">
                      <a16:colId xmlns:a16="http://schemas.microsoft.com/office/drawing/2014/main" xmlns="" val="1792346748"/>
                    </a:ext>
                  </a:extLst>
                </a:gridCol>
              </a:tblGrid>
              <a:tr h="2000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Источник финансирования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4000" marR="54000" marT="54000" marB="54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2022-факт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4000" marR="54000" marT="54000" marB="54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2023-факт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4000" marR="54000" marT="54000" marB="54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2024-факт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4000" marR="54000" marT="54000" marB="5400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59016503"/>
                  </a:ext>
                </a:extLst>
              </a:tr>
              <a:tr h="3905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Субсидия на выполнение государственного задания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4000" marR="54000" marT="54000" marB="5400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4000" marR="54000" marT="54000" marB="5400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4000" marR="54000" marT="54000" marB="5400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4000" marR="54000" marT="54000" marB="54000" anchor="ctr"/>
                </a:tc>
                <a:extLst>
                  <a:ext uri="{0D108BD9-81ED-4DB2-BD59-A6C34878D82A}">
                    <a16:rowId xmlns:a16="http://schemas.microsoft.com/office/drawing/2014/main" xmlns="" val="2311786763"/>
                  </a:ext>
                </a:extLst>
              </a:tr>
              <a:tr h="33491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Обязательное медицинское страхование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4000" marR="54000" marT="54000" marB="5400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79%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4000" marR="54000" marT="54000" marB="5400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81%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4000" marR="54000" marT="54000" marB="5400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77%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4000" marR="54000" marT="54000" marB="54000" anchor="ctr"/>
                </a:tc>
                <a:extLst>
                  <a:ext uri="{0D108BD9-81ED-4DB2-BD59-A6C34878D82A}">
                    <a16:rowId xmlns:a16="http://schemas.microsoft.com/office/drawing/2014/main" xmlns="" val="2009260037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Иная приносящая доход деятельность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4000" marR="54000" marT="54000" marB="5400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4000" marR="54000" marT="54000" marB="5400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4000" marR="54000" marT="54000" marB="5400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4000" marR="54000" marT="54000" marB="54000" anchor="ctr"/>
                </a:tc>
                <a:extLst>
                  <a:ext uri="{0D108BD9-81ED-4DB2-BD59-A6C34878D82A}">
                    <a16:rowId xmlns:a16="http://schemas.microsoft.com/office/drawing/2014/main" xmlns="" val="2243773797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Субсидия на иные цели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4000" marR="54000" marT="54000" marB="5400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4000" marR="54000" marT="54000" marB="5400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4000" marR="54000" marT="54000" marB="5400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4000" marR="54000" marT="54000" marB="54000" anchor="ctr"/>
                </a:tc>
                <a:extLst>
                  <a:ext uri="{0D108BD9-81ED-4DB2-BD59-A6C34878D82A}">
                    <a16:rowId xmlns:a16="http://schemas.microsoft.com/office/drawing/2014/main" xmlns="" val="4016800055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u="none" strike="noStrike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ИТОГО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4000" marR="54000" marT="54000" marB="5400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4000" marR="54000" marT="54000" marB="5400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4000" marR="54000" marT="54000" marB="54000" anchor="ctr"/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ru-RU" sz="1000" u="none" strike="noStrike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4000" marR="54000" marT="54000" marB="54000" anchor="ctr"/>
                </a:tc>
                <a:extLst>
                  <a:ext uri="{0D108BD9-81ED-4DB2-BD59-A6C34878D82A}">
                    <a16:rowId xmlns:a16="http://schemas.microsoft.com/office/drawing/2014/main" xmlns="" val="2985361734"/>
                  </a:ext>
                </a:extLst>
              </a:tr>
            </a:tbl>
          </a:graphicData>
        </a:graphic>
      </p:graphicFrame>
      <p:graphicFrame>
        <p:nvGraphicFramePr>
          <p:cNvPr id="8" name="Диаграмма 7"/>
          <p:cNvGraphicFramePr/>
          <p:nvPr>
            <p:extLst>
              <p:ext uri="{D42A27DB-BD31-4B8C-83A1-F6EECF244321}">
                <p14:modId xmlns:p14="http://schemas.microsoft.com/office/powerpoint/2010/main" val="2913415179"/>
              </p:ext>
            </p:extLst>
          </p:nvPr>
        </p:nvGraphicFramePr>
        <p:xfrm>
          <a:off x="899592" y="1052736"/>
          <a:ext cx="6691516" cy="374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65168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1108" y="0"/>
            <a:ext cx="1552892" cy="538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C:\Users\Администратор\Desktop\Презентация\gerb_czrb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827583" cy="731032"/>
          </a:xfrm>
          <a:prstGeom prst="rect">
            <a:avLst/>
          </a:prstGeom>
          <a:noFill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6423" y="1124744"/>
            <a:ext cx="3447851" cy="25649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124744"/>
            <a:ext cx="3419872" cy="25649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2843808" y="476672"/>
            <a:ext cx="4464496" cy="432048"/>
          </a:xfrm>
        </p:spPr>
        <p:txBody>
          <a:bodyPr/>
          <a:lstStyle/>
          <a:p>
            <a:r>
              <a:rPr lang="ru-RU" sz="2800" b="1" dirty="0" smtClean="0"/>
              <a:t>Капитальные ремонты </a:t>
            </a:r>
            <a:endParaRPr lang="ru-RU" sz="28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3895882"/>
            <a:ext cx="3635896" cy="27269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75397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1108" y="0"/>
            <a:ext cx="1552892" cy="538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C:\Users\Администратор\Desktop\Презентация\gerb_czrb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827583" cy="731032"/>
          </a:xfrm>
          <a:prstGeom prst="rect">
            <a:avLst/>
          </a:prstGeom>
          <a:noFill/>
        </p:spPr>
      </p:pic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2699792" y="476672"/>
            <a:ext cx="4320480" cy="432048"/>
          </a:xfrm>
        </p:spPr>
        <p:txBody>
          <a:bodyPr/>
          <a:lstStyle/>
          <a:p>
            <a:r>
              <a:rPr lang="ru-RU" sz="2800" b="1" dirty="0" smtClean="0"/>
              <a:t>Капитальные ремонты </a:t>
            </a:r>
            <a:endParaRPr lang="ru-RU" sz="28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235" y="3741774"/>
            <a:ext cx="2133000" cy="284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087016"/>
            <a:ext cx="4274478" cy="24043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429" y="3741774"/>
            <a:ext cx="2134334" cy="284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1782" y="1087016"/>
            <a:ext cx="3200846" cy="24006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7392" y="3753352"/>
            <a:ext cx="2133000" cy="284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64829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1108" y="0"/>
            <a:ext cx="1552892" cy="538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2" descr="C:\Users\Администратор\Desktop\Презентация\gerb_czrb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827583" cy="731032"/>
          </a:xfrm>
          <a:prstGeom prst="rect">
            <a:avLst/>
          </a:prstGeom>
          <a:noFill/>
        </p:spPr>
      </p:pic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2915816" y="476672"/>
            <a:ext cx="3888432" cy="432048"/>
          </a:xfrm>
        </p:spPr>
        <p:txBody>
          <a:bodyPr/>
          <a:lstStyle/>
          <a:p>
            <a:r>
              <a:rPr lang="ru-RU" sz="2800" b="1" dirty="0" smtClean="0"/>
              <a:t>Капитальные ремонты </a:t>
            </a:r>
            <a:endParaRPr lang="ru-RU" sz="28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2275" y="1129300"/>
            <a:ext cx="3792000" cy="284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124744"/>
            <a:ext cx="3792000" cy="284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7621" y="4077072"/>
            <a:ext cx="1917000" cy="255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8275" y="4083191"/>
            <a:ext cx="1917000" cy="255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54" y="4077072"/>
            <a:ext cx="1917000" cy="255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305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00"/>
          <p:cNvSpPr txBox="1">
            <a:spLocks/>
          </p:cNvSpPr>
          <p:nvPr/>
        </p:nvSpPr>
        <p:spPr bwMode="auto">
          <a:xfrm>
            <a:off x="323528" y="620688"/>
            <a:ext cx="8229600" cy="575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28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Планирование на 2024-2025 </a:t>
            </a:r>
            <a:r>
              <a:rPr lang="ru-RU" sz="2800" b="1" dirty="0" err="1">
                <a:solidFill>
                  <a:schemeClr val="tx2"/>
                </a:solidFill>
                <a:latin typeface="+mj-lt"/>
                <a:ea typeface="+mj-ea"/>
                <a:cs typeface="+mj-cs"/>
              </a:rPr>
              <a:t>гг</a:t>
            </a:r>
            <a:r>
              <a:rPr lang="ru-RU" sz="2800" b="1" dirty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: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1108" y="0"/>
            <a:ext cx="1552892" cy="538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Администратор\Desktop\Презентация\gerb_czrb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827583" cy="731032"/>
          </a:xfrm>
          <a:prstGeom prst="rect">
            <a:avLst/>
          </a:prstGeom>
          <a:noFill/>
        </p:spPr>
      </p:pic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6507026"/>
              </p:ext>
            </p:extLst>
          </p:nvPr>
        </p:nvGraphicFramePr>
        <p:xfrm>
          <a:off x="1187624" y="1340768"/>
          <a:ext cx="6768752" cy="5713612"/>
        </p:xfrm>
        <a:graphic>
          <a:graphicData uri="http://schemas.openxmlformats.org/drawingml/2006/table">
            <a:tbl>
              <a:tblPr firstRow="1" firstCol="1" bandRow="1" bandCol="1"/>
              <a:tblGrid>
                <a:gridCol w="436351">
                  <a:extLst>
                    <a:ext uri="{9D8B030D-6E8A-4147-A177-3AD203B41FA5}">
                      <a16:colId xmlns:a16="http://schemas.microsoft.com/office/drawing/2014/main" xmlns="" val="3064269718"/>
                    </a:ext>
                  </a:extLst>
                </a:gridCol>
                <a:gridCol w="4552341">
                  <a:extLst>
                    <a:ext uri="{9D8B030D-6E8A-4147-A177-3AD203B41FA5}">
                      <a16:colId xmlns:a16="http://schemas.microsoft.com/office/drawing/2014/main" xmlns="" val="3669162354"/>
                    </a:ext>
                  </a:extLst>
                </a:gridCol>
                <a:gridCol w="1780060">
                  <a:extLst>
                    <a:ext uri="{9D8B030D-6E8A-4147-A177-3AD203B41FA5}">
                      <a16:colId xmlns:a16="http://schemas.microsoft.com/office/drawing/2014/main" xmlns="" val="331117835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№ п/п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944" marR="54944" marT="54000" marB="54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Наименование товара, работы, услуги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944" marR="54944" marT="54000" marB="54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Планируемая дата</a:t>
                      </a:r>
                      <a:endParaRPr lang="ru-RU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944" marR="54944" marT="54000" marB="54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815804051"/>
                  </a:ext>
                </a:extLst>
              </a:tr>
              <a:tr h="3657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54944" marR="54944" marT="54000" marB="54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</a:t>
                      </a:r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Стабилизация демографической ситуации в Каргопольском округе, увеличение продолжительности жизни; </a:t>
                      </a:r>
                    </a:p>
                    <a:p>
                      <a:pPr marL="171450" indent="-171450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Стабилизация демографической ситуации в Каргопольском округе, увеличение продолжительности жизни;</a:t>
                      </a:r>
                    </a:p>
                    <a:p>
                      <a:pPr marL="171450" indent="-171450">
                        <a:lnSpc>
                          <a:spcPct val="107000"/>
                        </a:lnSpc>
                        <a:spcAft>
                          <a:spcPts val="0"/>
                        </a:spcAft>
                        <a:buFontTx/>
                        <a:buChar char="-"/>
                      </a:pPr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Увеличение охвата</a:t>
                      </a:r>
                      <a:r>
                        <a:rPr lang="ru-RU" sz="10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профилактической медициной</a:t>
                      </a:r>
                      <a:r>
                        <a:rPr lang="ru-RU" sz="10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 в </a:t>
                      </a:r>
                      <a:r>
                        <a:rPr lang="ru-RU" sz="1000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т.ч</a:t>
                      </a:r>
                      <a:r>
                        <a:rPr lang="ru-RU" sz="10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 ДН);</a:t>
                      </a:r>
                      <a:r>
                        <a:rPr lang="ru-RU" sz="1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944" marR="54944" marT="54000" marB="54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ежедневно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944" marR="54944" marT="54000" marB="54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26538593"/>
                  </a:ext>
                </a:extLst>
              </a:tr>
              <a:tr h="54867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54944" marR="54944" marT="54000" marB="54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Комплексный капремонт круглосуточного стационара ГБУЗ АО «Каргопольская ЦРБ. Им. Н.Д. Кировой»</a:t>
                      </a:r>
                    </a:p>
                  </a:txBody>
                  <a:tcPr marL="54944" marR="54944" marT="54000" marB="54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944" marR="54944" marT="54000" marB="54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71672652"/>
                  </a:ext>
                </a:extLst>
              </a:tr>
              <a:tr h="3657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54944" marR="54944" marT="54000" marB="54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Комплексный капремонт поликлиники ГБУЗ АО «Каргопольская ЦРБ. Им. Н.Д. Кировой»</a:t>
                      </a:r>
                    </a:p>
                  </a:txBody>
                  <a:tcPr marL="54944" marR="54944" marT="54000" marB="54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marL="54944" marR="54944" marT="54000" marB="54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35630352"/>
                  </a:ext>
                </a:extLst>
              </a:tr>
              <a:tr h="54867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54944" marR="54944" marT="54000" marB="54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Комплексный капремонт круглосуточного стационара ГБУЗ АО «Каргопольская ЦРБ. Им. Н.Д. Кировой»</a:t>
                      </a:r>
                    </a:p>
                  </a:txBody>
                  <a:tcPr marL="54944" marR="54944" marT="54000" marB="54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2025</a:t>
                      </a:r>
                    </a:p>
                  </a:txBody>
                  <a:tcPr marL="54944" marR="54944" marT="54000" marB="54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849513759"/>
                  </a:ext>
                </a:extLst>
              </a:tr>
              <a:tr h="18289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54944" marR="54944" marT="54000" marB="54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Приобретение новой</a:t>
                      </a:r>
                      <a:r>
                        <a:rPr lang="ru-RU" sz="1000" baseline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медицинской мебели, системы навигации, </a:t>
                      </a:r>
                      <a:r>
                        <a:rPr lang="ru-RU" sz="1000" baseline="0" dirty="0" err="1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брендбук</a:t>
                      </a:r>
                      <a:r>
                        <a:rPr lang="ru-RU" sz="1000" baseline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944" marR="54944" marT="54000" marB="54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944" marR="54944" marT="54000" marB="54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796133876"/>
                  </a:ext>
                </a:extLst>
              </a:tr>
              <a:tr h="18289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54944" marR="54944" marT="54000" marB="54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Кресло гинекологическое с осветительной лампой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944" marR="54944" marT="54000" marB="54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2025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944" marR="54944" marT="54000" marB="54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51978458"/>
                  </a:ext>
                </a:extLst>
              </a:tr>
              <a:tr h="3657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54944" marR="54944" marT="54000" marB="54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Функциональные кровати (для палат интенсивной терапии) с прикроватными столиками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944" marR="54944" marT="54000" marB="54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Дек.2026-2030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944" marR="54944" marT="54000" marB="54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719715939"/>
                  </a:ext>
                </a:extLst>
              </a:tr>
              <a:tr h="18289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54944" marR="54944" marT="54000" marB="54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Капитальный</a:t>
                      </a:r>
                      <a:r>
                        <a:rPr lang="ru-RU" sz="1000" baseline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р</a:t>
                      </a: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емонт</a:t>
                      </a:r>
                      <a:r>
                        <a:rPr lang="ru-RU" sz="1000" baseline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поликлиники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944" marR="54944" marT="54000" marB="54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2028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944" marR="54944" marT="54000" marB="54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540677266"/>
                  </a:ext>
                </a:extLst>
              </a:tr>
              <a:tr h="36578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54944" marR="54944" marT="54000" marB="54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Строительство взамен существующего</a:t>
                      </a:r>
                      <a:r>
                        <a:rPr lang="ru-RU" sz="1000" baseline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ru-RU" sz="1000" baseline="0" dirty="0" err="1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Ошевенского</a:t>
                      </a:r>
                      <a:r>
                        <a:rPr lang="ru-RU" sz="1000" baseline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ФАП, </a:t>
                      </a:r>
                      <a:r>
                        <a:rPr lang="ru-RU" sz="1000" baseline="0" dirty="0" err="1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Печниковского</a:t>
                      </a:r>
                      <a:r>
                        <a:rPr lang="ru-RU" sz="1000" baseline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ФАП, </a:t>
                      </a:r>
                      <a:r>
                        <a:rPr lang="ru-RU" sz="1000" baseline="0" dirty="0" err="1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Кречетовского</a:t>
                      </a:r>
                      <a:r>
                        <a:rPr lang="ru-RU" sz="1000" baseline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ФАП.</a:t>
                      </a:r>
                      <a:endParaRPr lang="ru-RU" sz="1000" dirty="0" smtClean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944" marR="54944" marT="54000" marB="54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2026-2030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944" marR="54944" marT="54000" marB="54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49522104"/>
                  </a:ext>
                </a:extLst>
              </a:tr>
              <a:tr h="18289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marL="54944" marR="54944" marT="54000" marB="54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Учеба новых «узких» специалистов из студентов-</a:t>
                      </a:r>
                      <a:r>
                        <a:rPr lang="ru-RU" sz="1000" dirty="0" err="1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целевиков</a:t>
                      </a: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от ЦРБ и выход их на работу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944" marR="54944" marT="54000" marB="54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2026</a:t>
                      </a:r>
                      <a:r>
                        <a:rPr lang="ru-RU" sz="1000" baseline="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и ежегодно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944" marR="54944" marT="54000" marB="54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459134368"/>
                  </a:ext>
                </a:extLst>
              </a:tr>
              <a:tr h="18289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54944" marR="54944" marT="54000" marB="54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Приобретение автомобилей легковых, санитарных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944" marR="54944" marT="54000" marB="54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2025-2030</a:t>
                      </a:r>
                      <a:endParaRPr lang="ru-RU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54944" marR="54944" marT="54000" marB="5400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776329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76075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00"/>
          <p:cNvSpPr txBox="1">
            <a:spLocks/>
          </p:cNvSpPr>
          <p:nvPr/>
        </p:nvSpPr>
        <p:spPr bwMode="auto">
          <a:xfrm>
            <a:off x="467544" y="2708920"/>
            <a:ext cx="8229600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3600" dirty="0" smtClean="0">
                <a:solidFill>
                  <a:schemeClr val="tx2"/>
                </a:solidFill>
                <a:ea typeface="+mj-ea"/>
                <a:cs typeface="+mj-cs"/>
              </a:rPr>
              <a:t>Спасибо за внимание!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547664" y="3717032"/>
            <a:ext cx="5688632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  <a:buClr>
                <a:srgbClr val="A8CDD7"/>
              </a:buClr>
              <a:buSzPct val="95000"/>
              <a:buFont typeface="Wingdings 2" pitchFamily="18" charset="2"/>
              <a:buNone/>
              <a:defRPr/>
            </a:pPr>
            <a:r>
              <a:rPr lang="ru-RU" b="1" i="1" dirty="0" smtClean="0">
                <a:solidFill>
                  <a:schemeClr val="tx2"/>
                </a:solidFill>
                <a:latin typeface="+mj-lt"/>
              </a:rPr>
              <a:t>ГБУЗ АО «Каргопольская ЦРБ им. Н.Д.Кировой»</a:t>
            </a:r>
            <a:br>
              <a:rPr lang="ru-RU" b="1" i="1" dirty="0" smtClean="0">
                <a:solidFill>
                  <a:schemeClr val="tx2"/>
                </a:solidFill>
                <a:latin typeface="+mj-lt"/>
              </a:rPr>
            </a:br>
            <a:r>
              <a:rPr lang="ru-RU" b="1" i="1" dirty="0" smtClean="0">
                <a:solidFill>
                  <a:schemeClr val="tx2"/>
                </a:solidFill>
                <a:latin typeface="+mj-lt"/>
              </a:rPr>
              <a:t>Адрес: </a:t>
            </a:r>
            <a:r>
              <a:rPr lang="ru-RU" sz="1400" b="1" i="1" dirty="0" smtClean="0">
                <a:solidFill>
                  <a:schemeClr val="tx2"/>
                </a:solidFill>
                <a:latin typeface="+mj-lt"/>
              </a:rPr>
              <a:t>Архангельская область г.Каргополь, ул. Советская, д.57</a:t>
            </a:r>
            <a:br>
              <a:rPr lang="ru-RU" sz="1400" b="1" i="1" dirty="0" smtClean="0">
                <a:solidFill>
                  <a:schemeClr val="tx2"/>
                </a:solidFill>
                <a:latin typeface="+mj-lt"/>
              </a:rPr>
            </a:br>
            <a:r>
              <a:rPr lang="ru-RU" sz="1400" b="1" i="1" dirty="0" smtClean="0">
                <a:solidFill>
                  <a:schemeClr val="tx2"/>
                </a:solidFill>
                <a:latin typeface="+mj-lt"/>
              </a:rPr>
              <a:t>телефон: 8(81841) 2-12-55</a:t>
            </a:r>
            <a:r>
              <a:rPr lang="ru-RU" b="1" i="1" dirty="0" smtClean="0">
                <a:solidFill>
                  <a:schemeClr val="tx2"/>
                </a:solidFill>
                <a:latin typeface="+mj-lt"/>
              </a:rPr>
              <a:t/>
            </a:r>
            <a:br>
              <a:rPr lang="ru-RU" b="1" i="1" dirty="0" smtClean="0">
                <a:solidFill>
                  <a:schemeClr val="tx2"/>
                </a:solidFill>
                <a:latin typeface="+mj-lt"/>
              </a:rPr>
            </a:br>
            <a:r>
              <a:rPr lang="ru-RU" b="1" i="1" dirty="0" smtClean="0">
                <a:solidFill>
                  <a:schemeClr val="tx2"/>
                </a:solidFill>
                <a:latin typeface="+mj-lt"/>
              </a:rPr>
              <a:t>главный врач - </a:t>
            </a:r>
            <a:r>
              <a:rPr lang="ru-RU" b="1" i="1" dirty="0" err="1" smtClean="0">
                <a:solidFill>
                  <a:schemeClr val="tx2"/>
                </a:solidFill>
                <a:latin typeface="+mj-lt"/>
              </a:rPr>
              <a:t>Кутобаева</a:t>
            </a:r>
            <a:r>
              <a:rPr lang="ru-RU" b="1" i="1" dirty="0" smtClean="0">
                <a:solidFill>
                  <a:schemeClr val="tx2"/>
                </a:solidFill>
                <a:latin typeface="+mj-lt"/>
              </a:rPr>
              <a:t> Елена Васильевна</a:t>
            </a:r>
            <a:br>
              <a:rPr lang="ru-RU" b="1" i="1" dirty="0" smtClean="0">
                <a:solidFill>
                  <a:schemeClr val="tx2"/>
                </a:solidFill>
                <a:latin typeface="+mj-lt"/>
              </a:rPr>
            </a:br>
            <a:r>
              <a:rPr lang="en-US" sz="1400" b="1" i="1" dirty="0" smtClean="0">
                <a:solidFill>
                  <a:schemeClr val="tx2"/>
                </a:solidFill>
                <a:latin typeface="+mj-lt"/>
              </a:rPr>
              <a:t>e-mail: </a:t>
            </a:r>
            <a:r>
              <a:rPr lang="ru-RU" b="1" i="1" dirty="0" smtClean="0">
                <a:solidFill>
                  <a:schemeClr val="tx2"/>
                </a:solidFill>
                <a:latin typeface="+mj-lt"/>
              </a:rPr>
              <a:t>karg</a:t>
            </a:r>
            <a:r>
              <a:rPr lang="en-US" b="1" i="1" dirty="0" smtClean="0">
                <a:solidFill>
                  <a:schemeClr val="tx2"/>
                </a:solidFill>
                <a:latin typeface="+mj-lt"/>
              </a:rPr>
              <a:t>med</a:t>
            </a:r>
            <a:r>
              <a:rPr lang="ru-RU" b="1" i="1" dirty="0" smtClean="0">
                <a:solidFill>
                  <a:schemeClr val="tx2"/>
                </a:solidFill>
                <a:latin typeface="+mj-lt"/>
              </a:rPr>
              <a:t>@</a:t>
            </a:r>
            <a:r>
              <a:rPr lang="en-US" b="1" i="1" dirty="0" err="1" smtClean="0">
                <a:solidFill>
                  <a:schemeClr val="tx2"/>
                </a:solidFill>
                <a:latin typeface="+mj-lt"/>
              </a:rPr>
              <a:t>yandex</a:t>
            </a:r>
            <a:r>
              <a:rPr lang="ru-RU" b="1" i="1" dirty="0" smtClean="0">
                <a:solidFill>
                  <a:schemeClr val="tx2"/>
                </a:solidFill>
                <a:latin typeface="+mj-lt"/>
              </a:rPr>
              <a:t>.</a:t>
            </a:r>
            <a:r>
              <a:rPr lang="ru-RU" b="1" i="1" dirty="0" err="1" smtClean="0">
                <a:solidFill>
                  <a:schemeClr val="tx2"/>
                </a:solidFill>
                <a:latin typeface="+mj-lt"/>
              </a:rPr>
              <a:t>ru</a:t>
            </a:r>
            <a:r>
              <a:rPr lang="ru-RU" b="1" i="1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sz="1400" b="1" i="1" dirty="0" smtClean="0">
                <a:solidFill>
                  <a:schemeClr val="tx2"/>
                </a:solidFill>
                <a:latin typeface="+mj-lt"/>
              </a:rPr>
              <a:t>сайт</a:t>
            </a:r>
            <a:r>
              <a:rPr lang="ru-RU" b="1" i="1" dirty="0" smtClean="0">
                <a:solidFill>
                  <a:schemeClr val="tx2"/>
                </a:solidFill>
                <a:latin typeface="+mj-lt"/>
              </a:rPr>
              <a:t>: </a:t>
            </a:r>
            <a:r>
              <a:rPr lang="en-US" b="1" i="1" dirty="0" smtClean="0">
                <a:solidFill>
                  <a:schemeClr val="tx2"/>
                </a:solidFill>
                <a:latin typeface="+mj-lt"/>
              </a:rPr>
              <a:t>http://kargopol-crb.ru</a:t>
            </a:r>
            <a:endParaRPr lang="ru-RU" b="1" i="1" dirty="0">
              <a:solidFill>
                <a:schemeClr val="tx2"/>
              </a:solidFill>
              <a:latin typeface="+mj-lt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1108" y="0"/>
            <a:ext cx="1552892" cy="538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Администратор\Desktop\Презентация\gerb_czrb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827583" cy="7310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84856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1108" y="0"/>
            <a:ext cx="1552892" cy="538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C:\Users\Администратор\Desktop\Презентация\gerb_czrb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827583" cy="731032"/>
          </a:xfrm>
          <a:prstGeom prst="rect">
            <a:avLst/>
          </a:prstGeom>
          <a:noFill/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2741805"/>
              </p:ext>
            </p:extLst>
          </p:nvPr>
        </p:nvGraphicFramePr>
        <p:xfrm>
          <a:off x="1043607" y="1916832"/>
          <a:ext cx="7056784" cy="324844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16224">
                  <a:extLst>
                    <a:ext uri="{9D8B030D-6E8A-4147-A177-3AD203B41FA5}">
                      <a16:colId xmlns:a16="http://schemas.microsoft.com/office/drawing/2014/main" xmlns="" val="3757906149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xmlns="" val="1372698404"/>
                    </a:ext>
                  </a:extLst>
                </a:gridCol>
                <a:gridCol w="1728192">
                  <a:extLst>
                    <a:ext uri="{9D8B030D-6E8A-4147-A177-3AD203B41FA5}">
                      <a16:colId xmlns:a16="http://schemas.microsoft.com/office/drawing/2014/main" xmlns="" val="2478066214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2673166041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</a:t>
                      </a: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год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</a:t>
                      </a: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год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год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847178329"/>
                  </a:ext>
                </a:extLst>
              </a:tr>
              <a:tr h="49833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Всего врачебных посещений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102360</a:t>
                      </a:r>
                      <a:endParaRPr lang="ru-RU" sz="12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105175</a:t>
                      </a:r>
                      <a:endParaRPr lang="ru-RU" sz="12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110319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74451607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Посещений к среднему медперсоналу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51454</a:t>
                      </a:r>
                      <a:endParaRPr lang="ru-RU" sz="12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46465</a:t>
                      </a:r>
                      <a:endParaRPr lang="ru-RU" sz="12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48477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/>
                </a:tc>
                <a:extLst>
                  <a:ext uri="{0D108BD9-81ED-4DB2-BD59-A6C34878D82A}">
                    <a16:rowId xmlns:a16="http://schemas.microsoft.com/office/drawing/2014/main" xmlns="" val="1331275795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Посещений по заболеваемости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56855</a:t>
                      </a:r>
                      <a:endParaRPr lang="ru-RU" sz="12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58923</a:t>
                      </a:r>
                      <a:endParaRPr lang="ru-RU" sz="12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63477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746837393"/>
                  </a:ext>
                </a:extLst>
              </a:tr>
              <a:tr h="50405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Посещений по заболеваемости у детей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13199</a:t>
                      </a:r>
                      <a:endParaRPr lang="ru-RU" sz="12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17180</a:t>
                      </a:r>
                      <a:endParaRPr lang="ru-RU" sz="12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19951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/>
                </a:tc>
                <a:extLst>
                  <a:ext uri="{0D108BD9-81ED-4DB2-BD59-A6C34878D82A}">
                    <a16:rowId xmlns:a16="http://schemas.microsoft.com/office/drawing/2014/main" xmlns="" val="2907194525"/>
                  </a:ext>
                </a:extLst>
              </a:tr>
              <a:tr h="4320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Профилактических посещений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49474</a:t>
                      </a:r>
                      <a:endParaRPr lang="ru-RU" sz="12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47035</a:t>
                      </a:r>
                      <a:endParaRPr lang="ru-RU" sz="12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47546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8361898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Выполнение плана посещений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ru-RU" sz="12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/>
                </a:tc>
                <a:extLst>
                  <a:ext uri="{0D108BD9-81ED-4DB2-BD59-A6C34878D82A}">
                    <a16:rowId xmlns:a16="http://schemas.microsoft.com/office/drawing/2014/main" xmlns="" val="3605903147"/>
                  </a:ext>
                </a:extLst>
              </a:tr>
            </a:tbl>
          </a:graphicData>
        </a:graphic>
      </p:graphicFrame>
      <p:sp>
        <p:nvSpPr>
          <p:cNvPr id="5" name="Rectangle 2"/>
          <p:cNvSpPr txBox="1">
            <a:spLocks/>
          </p:cNvSpPr>
          <p:nvPr/>
        </p:nvSpPr>
        <p:spPr bwMode="auto">
          <a:xfrm>
            <a:off x="1966800" y="1196752"/>
            <a:ext cx="5210399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ru-RU" sz="2000" b="1" dirty="0" smtClean="0">
                <a:solidFill>
                  <a:schemeClr val="tx2"/>
                </a:solidFill>
                <a:latin typeface="+mj-lt"/>
              </a:rPr>
              <a:t>Амбулаторно-поликлиническая </a:t>
            </a:r>
            <a:r>
              <a:rPr lang="ru-RU" sz="2000" b="1" dirty="0">
                <a:solidFill>
                  <a:schemeClr val="tx2"/>
                </a:solidFill>
                <a:latin typeface="+mj-lt"/>
              </a:rPr>
              <a:t>работа</a:t>
            </a:r>
            <a:endParaRPr lang="ru-RU" sz="2000" b="1" dirty="0" smtClean="0">
              <a:solidFill>
                <a:schemeClr val="tx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75310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1108" y="0"/>
            <a:ext cx="1552892" cy="538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C:\Users\Администратор\Desktop\Презентация\gerb_czrb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827583" cy="731032"/>
          </a:xfrm>
          <a:prstGeom prst="rect">
            <a:avLst/>
          </a:prstGeom>
          <a:noFill/>
        </p:spPr>
      </p:pic>
      <p:sp>
        <p:nvSpPr>
          <p:cNvPr id="5" name="Rectangle 2"/>
          <p:cNvSpPr txBox="1">
            <a:spLocks/>
          </p:cNvSpPr>
          <p:nvPr/>
        </p:nvSpPr>
        <p:spPr bwMode="auto">
          <a:xfrm>
            <a:off x="1966798" y="980728"/>
            <a:ext cx="5210399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ru-RU" sz="2000" b="1" dirty="0" smtClean="0">
                <a:solidFill>
                  <a:schemeClr val="tx2"/>
                </a:solidFill>
                <a:latin typeface="+mj-lt"/>
              </a:rPr>
              <a:t>ДВН, П/О</a:t>
            </a:r>
            <a:r>
              <a:rPr lang="ru-RU" sz="2000" b="1" dirty="0">
                <a:solidFill>
                  <a:schemeClr val="tx2"/>
                </a:solidFill>
                <a:latin typeface="+mj-lt"/>
              </a:rPr>
              <a:t>,</a:t>
            </a:r>
            <a:r>
              <a:rPr lang="ru-RU" sz="2000" b="1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000" b="1" dirty="0">
                <a:solidFill>
                  <a:schemeClr val="tx2"/>
                </a:solidFill>
                <a:latin typeface="+mj-lt"/>
              </a:rPr>
              <a:t>УДВН</a:t>
            </a:r>
            <a:endParaRPr lang="ru-RU" sz="2000" b="1" dirty="0" smtClean="0">
              <a:solidFill>
                <a:schemeClr val="tx2"/>
              </a:solidFill>
              <a:latin typeface="+mj-lt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2902505"/>
              </p:ext>
            </p:extLst>
          </p:nvPr>
        </p:nvGraphicFramePr>
        <p:xfrm>
          <a:off x="1043827" y="1700808"/>
          <a:ext cx="7056339" cy="29242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52109">
                  <a:extLst>
                    <a:ext uri="{9D8B030D-6E8A-4147-A177-3AD203B41FA5}">
                      <a16:colId xmlns:a16="http://schemas.microsoft.com/office/drawing/2014/main" xmlns="" val="1544198075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4070607374"/>
                    </a:ext>
                  </a:extLst>
                </a:gridCol>
                <a:gridCol w="1368017">
                  <a:extLst>
                    <a:ext uri="{9D8B030D-6E8A-4147-A177-3AD203B41FA5}">
                      <a16:colId xmlns:a16="http://schemas.microsoft.com/office/drawing/2014/main" xmlns="" val="2727500433"/>
                    </a:ext>
                  </a:extLst>
                </a:gridCol>
                <a:gridCol w="1440069">
                  <a:extLst>
                    <a:ext uri="{9D8B030D-6E8A-4147-A177-3AD203B41FA5}">
                      <a16:colId xmlns:a16="http://schemas.microsoft.com/office/drawing/2014/main" xmlns="" val="1416180675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</a:t>
                      </a: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год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</a:t>
                      </a: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год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год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777822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ДВН. 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3487 (66%)</a:t>
                      </a:r>
                      <a:endParaRPr lang="ru-RU" sz="12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4439 (99,6%)</a:t>
                      </a:r>
                      <a:endParaRPr lang="ru-RU" sz="12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6251 (86%)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0790654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УДВН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430 (77%)</a:t>
                      </a:r>
                      <a:endParaRPr lang="ru-RU" sz="12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808 (100%)</a:t>
                      </a:r>
                      <a:endParaRPr lang="ru-RU" sz="12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596 ( 100%)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/>
                </a:tc>
                <a:extLst>
                  <a:ext uri="{0D108BD9-81ED-4DB2-BD59-A6C34878D82A}">
                    <a16:rowId xmlns:a16="http://schemas.microsoft.com/office/drawing/2014/main" xmlns="" val="30969955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Профилактические осмотры детей.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3004 (90%)</a:t>
                      </a:r>
                      <a:endParaRPr lang="ru-RU" sz="12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2888 (91%)</a:t>
                      </a:r>
                      <a:endParaRPr lang="ru-RU" sz="12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2850 ( 92%)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43790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Заболевания, выявленные </a:t>
                      </a: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впервые при </a:t>
                      </a:r>
                      <a:r>
                        <a:rPr lang="ru-RU" sz="12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проф.осмотрах</a:t>
                      </a: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у взрослых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77</a:t>
                      </a:r>
                      <a:endParaRPr lang="ru-RU" sz="12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182 </a:t>
                      </a:r>
                      <a:b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(из них </a:t>
                      </a:r>
                      <a:r>
                        <a:rPr lang="ru-RU" sz="12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онко</a:t>
                      </a: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- 19)</a:t>
                      </a:r>
                      <a:endParaRPr lang="ru-RU" sz="12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364 ( из них онко-27)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/>
                </a:tc>
                <a:extLst>
                  <a:ext uri="{0D108BD9-81ED-4DB2-BD59-A6C34878D82A}">
                    <a16:rowId xmlns:a16="http://schemas.microsoft.com/office/drawing/2014/main" xmlns="" val="30813188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Заболевания, выявленные при </a:t>
                      </a:r>
                      <a:r>
                        <a:rPr lang="ru-RU" sz="12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проф.осмотрах</a:t>
                      </a: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у детей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229</a:t>
                      </a:r>
                      <a:endParaRPr lang="ru-RU" sz="12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213</a:t>
                      </a:r>
                      <a:endParaRPr lang="ru-RU" sz="12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193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397228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43094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1108" y="0"/>
            <a:ext cx="1552892" cy="538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C:\Users\Администратор\Desktop\Презентация\gerb_czrb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827583" cy="731032"/>
          </a:xfrm>
          <a:prstGeom prst="rect">
            <a:avLst/>
          </a:prstGeom>
          <a:noFill/>
        </p:spPr>
      </p:pic>
      <p:sp>
        <p:nvSpPr>
          <p:cNvPr id="5" name="Rectangle 2"/>
          <p:cNvSpPr txBox="1">
            <a:spLocks/>
          </p:cNvSpPr>
          <p:nvPr/>
        </p:nvSpPr>
        <p:spPr bwMode="auto">
          <a:xfrm>
            <a:off x="1964239" y="1082381"/>
            <a:ext cx="5210399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ru-RU" sz="2000" b="1" dirty="0">
                <a:solidFill>
                  <a:schemeClr val="tx2"/>
                </a:solidFill>
                <a:latin typeface="+mj-lt"/>
              </a:rPr>
              <a:t>ВАКЦИНОПРОФИЛАКТИКА</a:t>
            </a:r>
            <a:endParaRPr lang="ru-RU" sz="2000" b="1" dirty="0" smtClean="0">
              <a:solidFill>
                <a:schemeClr val="tx2"/>
              </a:solidFill>
              <a:latin typeface="+mj-lt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7824811"/>
              </p:ext>
            </p:extLst>
          </p:nvPr>
        </p:nvGraphicFramePr>
        <p:xfrm>
          <a:off x="1041268" y="1586436"/>
          <a:ext cx="7056339" cy="83445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952109">
                  <a:extLst>
                    <a:ext uri="{9D8B030D-6E8A-4147-A177-3AD203B41FA5}">
                      <a16:colId xmlns:a16="http://schemas.microsoft.com/office/drawing/2014/main" xmlns="" val="1544198075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4070607374"/>
                    </a:ext>
                  </a:extLst>
                </a:gridCol>
                <a:gridCol w="1368017">
                  <a:extLst>
                    <a:ext uri="{9D8B030D-6E8A-4147-A177-3AD203B41FA5}">
                      <a16:colId xmlns:a16="http://schemas.microsoft.com/office/drawing/2014/main" xmlns="" val="2727500433"/>
                    </a:ext>
                  </a:extLst>
                </a:gridCol>
                <a:gridCol w="1440069">
                  <a:extLst>
                    <a:ext uri="{9D8B030D-6E8A-4147-A177-3AD203B41FA5}">
                      <a16:colId xmlns:a16="http://schemas.microsoft.com/office/drawing/2014/main" xmlns="" val="1416180675"/>
                    </a:ext>
                  </a:extLst>
                </a:gridCol>
              </a:tblGrid>
              <a:tr h="3557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</a:t>
                      </a: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год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</a:t>
                      </a: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год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год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77782243"/>
                  </a:ext>
                </a:extLst>
              </a:tr>
              <a:tr h="47868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Вакцинировано</a:t>
                      </a:r>
                    </a:p>
                  </a:txBody>
                  <a:tcPr marL="68580" marR="68580" marT="68400" marB="6840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8050 (79%)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7040 (63%)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7920 ( 79,8%)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/>
                </a:tc>
                <a:extLst>
                  <a:ext uri="{0D108BD9-81ED-4DB2-BD59-A6C34878D82A}">
                    <a16:rowId xmlns:a16="http://schemas.microsoft.com/office/drawing/2014/main" xmlns="" val="3096995530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765117"/>
              </p:ext>
            </p:extLst>
          </p:nvPr>
        </p:nvGraphicFramePr>
        <p:xfrm>
          <a:off x="1041268" y="4005064"/>
          <a:ext cx="7056339" cy="151216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18564">
                  <a:extLst>
                    <a:ext uri="{9D8B030D-6E8A-4147-A177-3AD203B41FA5}">
                      <a16:colId xmlns:a16="http://schemas.microsoft.com/office/drawing/2014/main" xmlns="" val="2669881120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xmlns="" val="2301488933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xmlns="" val="132965242"/>
                    </a:ext>
                  </a:extLst>
                </a:gridCol>
                <a:gridCol w="1509383">
                  <a:extLst>
                    <a:ext uri="{9D8B030D-6E8A-4147-A177-3AD203B41FA5}">
                      <a16:colId xmlns:a16="http://schemas.microsoft.com/office/drawing/2014/main" xmlns="" val="408276062"/>
                    </a:ext>
                  </a:extLst>
                </a:gridCol>
              </a:tblGrid>
              <a:tr h="42333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</a:t>
                      </a: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год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</a:t>
                      </a: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год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год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/>
                </a:tc>
                <a:extLst>
                  <a:ext uri="{0D108BD9-81ED-4DB2-BD59-A6C34878D82A}">
                    <a16:rowId xmlns:a16="http://schemas.microsoft.com/office/drawing/2014/main" xmlns="" val="1172496729"/>
                  </a:ext>
                </a:extLst>
              </a:tr>
              <a:tr h="665506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Дети-инвалиды</a:t>
                      </a:r>
                    </a:p>
                  </a:txBody>
                  <a:tcPr marL="68580" marR="68580" marT="68400" marB="684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77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из них впервые 10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77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из них впервые 12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77 детей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из них впервые 10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/>
                </a:tc>
                <a:extLst>
                  <a:ext uri="{0D108BD9-81ED-4DB2-BD59-A6C34878D82A}">
                    <a16:rowId xmlns:a16="http://schemas.microsoft.com/office/drawing/2014/main" xmlns="" val="1101646301"/>
                  </a:ext>
                </a:extLst>
              </a:tr>
              <a:tr h="42333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Взрослые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216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271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           272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8" name="Rectangle 2"/>
          <p:cNvSpPr txBox="1">
            <a:spLocks/>
          </p:cNvSpPr>
          <p:nvPr/>
        </p:nvSpPr>
        <p:spPr bwMode="auto">
          <a:xfrm>
            <a:off x="1947327" y="3501008"/>
            <a:ext cx="5210399" cy="601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ru-RU" sz="2000" b="1" dirty="0">
                <a:solidFill>
                  <a:schemeClr val="tx2"/>
                </a:solidFill>
                <a:latin typeface="+mj-lt"/>
              </a:rPr>
              <a:t>ЛЬГОТНОЕ ОБЕСПЕЧЕНИЕ</a:t>
            </a:r>
            <a:endParaRPr lang="ru-RU" sz="2000" b="1" dirty="0" smtClean="0">
              <a:solidFill>
                <a:schemeClr val="tx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49379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1108" y="0"/>
            <a:ext cx="1552892" cy="538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C:\Users\Администратор\Desktop\Презентация\gerb_czrb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827583" cy="731032"/>
          </a:xfrm>
          <a:prstGeom prst="rect">
            <a:avLst/>
          </a:prstGeom>
          <a:noFill/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6525644"/>
              </p:ext>
            </p:extLst>
          </p:nvPr>
        </p:nvGraphicFramePr>
        <p:xfrm>
          <a:off x="984733" y="3202986"/>
          <a:ext cx="7056339" cy="31089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18564">
                  <a:extLst>
                    <a:ext uri="{9D8B030D-6E8A-4147-A177-3AD203B41FA5}">
                      <a16:colId xmlns:a16="http://schemas.microsoft.com/office/drawing/2014/main" xmlns="" val="2669881120"/>
                    </a:ext>
                  </a:extLst>
                </a:gridCol>
                <a:gridCol w="1872208">
                  <a:extLst>
                    <a:ext uri="{9D8B030D-6E8A-4147-A177-3AD203B41FA5}">
                      <a16:colId xmlns:a16="http://schemas.microsoft.com/office/drawing/2014/main" xmlns="" val="2301488933"/>
                    </a:ext>
                  </a:extLst>
                </a:gridCol>
                <a:gridCol w="1656184">
                  <a:extLst>
                    <a:ext uri="{9D8B030D-6E8A-4147-A177-3AD203B41FA5}">
                      <a16:colId xmlns:a16="http://schemas.microsoft.com/office/drawing/2014/main" xmlns="" val="132965242"/>
                    </a:ext>
                  </a:extLst>
                </a:gridCol>
                <a:gridCol w="1509383">
                  <a:extLst>
                    <a:ext uri="{9D8B030D-6E8A-4147-A177-3AD203B41FA5}">
                      <a16:colId xmlns:a16="http://schemas.microsoft.com/office/drawing/2014/main" xmlns="" val="408276062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</a:t>
                      </a: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год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</a:t>
                      </a:r>
                      <a:r>
                        <a:rPr lang="ru-RU" sz="12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год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год</a:t>
                      </a:r>
                      <a:endParaRPr lang="ru-RU" sz="12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/>
                </a:tc>
                <a:extLst>
                  <a:ext uri="{0D108BD9-81ED-4DB2-BD59-A6C34878D82A}">
                    <a16:rowId xmlns:a16="http://schemas.microsoft.com/office/drawing/2014/main" xmlns="" val="1172496729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Программа РЛО</a:t>
                      </a:r>
                    </a:p>
                  </a:txBody>
                  <a:tcPr marL="68580" marR="68580" marT="68400" marB="684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всего 1405</a:t>
                      </a: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из них дети 207</a:t>
                      </a:r>
                      <a:b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взрослые 1198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всего 1547</a:t>
                      </a: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из них дети 211</a:t>
                      </a:r>
                      <a:b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взрослые 1336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всего1518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Из них дети</a:t>
                      </a:r>
                      <a:r>
                        <a:rPr lang="ru-RU" sz="1200" baseline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233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aseline="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Взрослые 1285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43158554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ОНЛС</a:t>
                      </a:r>
                    </a:p>
                  </a:txBody>
                  <a:tcPr marL="68580" marR="68580" marT="68400" marB="6840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всего 450</a:t>
                      </a:r>
                      <a:br>
                        <a:rPr lang="ru-RU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дети 57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всего 453</a:t>
                      </a:r>
                      <a:br>
                        <a:rPr lang="ru-RU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</a:b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дети 61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всего 297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Дети 6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/>
                </a:tc>
                <a:extLst>
                  <a:ext uri="{0D108BD9-81ED-4DB2-BD59-A6C34878D82A}">
                    <a16:rowId xmlns:a16="http://schemas.microsoft.com/office/drawing/2014/main" xmlns="" val="11016463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ВЗН</a:t>
                      </a:r>
                    </a:p>
                  </a:txBody>
                  <a:tcPr marL="68580" marR="68580" marT="68400" marB="684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всего 14</a:t>
                      </a:r>
                      <a:endParaRPr lang="ru-RU" sz="12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всего 15</a:t>
                      </a:r>
                      <a:endParaRPr lang="ru-RU" sz="12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всего 9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61925683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ССЗ</a:t>
                      </a:r>
                    </a:p>
                  </a:txBody>
                  <a:tcPr marL="68580" marR="68580" marT="68400" marB="6840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всего 69</a:t>
                      </a:r>
                      <a:endParaRPr lang="ru-RU" sz="12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всего 92</a:t>
                      </a:r>
                      <a:endParaRPr lang="ru-RU" sz="1200" dirty="0" smtClean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всего 107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2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/>
                </a:tc>
                <a:extLst>
                  <a:ext uri="{0D108BD9-81ED-4DB2-BD59-A6C34878D82A}">
                    <a16:rowId xmlns:a16="http://schemas.microsoft.com/office/drawing/2014/main" xmlns="" val="502656641"/>
                  </a:ext>
                </a:extLst>
              </a:tr>
            </a:tbl>
          </a:graphicData>
        </a:graphic>
      </p:graphicFrame>
      <p:sp>
        <p:nvSpPr>
          <p:cNvPr id="8" name="Rectangle 2"/>
          <p:cNvSpPr txBox="1">
            <a:spLocks/>
          </p:cNvSpPr>
          <p:nvPr/>
        </p:nvSpPr>
        <p:spPr bwMode="auto">
          <a:xfrm>
            <a:off x="1907704" y="980728"/>
            <a:ext cx="5210399" cy="43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ru-RU" sz="2000" b="1" dirty="0">
                <a:solidFill>
                  <a:schemeClr val="tx2"/>
                </a:solidFill>
                <a:latin typeface="+mj-lt"/>
              </a:rPr>
              <a:t>ЛЬГОТНОЕ ОБЕСПЕЧЕНИЕ</a:t>
            </a:r>
            <a:endParaRPr lang="ru-RU" sz="2000" b="1" dirty="0" smtClean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9" name="Rectangle 2"/>
          <p:cNvSpPr txBox="1">
            <a:spLocks/>
          </p:cNvSpPr>
          <p:nvPr/>
        </p:nvSpPr>
        <p:spPr bwMode="auto">
          <a:xfrm>
            <a:off x="971600" y="1618810"/>
            <a:ext cx="7056339" cy="1378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ru-RU" sz="1200" b="1" u="sng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Программы:</a:t>
            </a:r>
            <a:r>
              <a:rPr lang="ru-RU" sz="12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sz="12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12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- региональная </a:t>
            </a:r>
            <a:r>
              <a:rPr lang="ru-RU" sz="12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федеральные </a:t>
            </a:r>
            <a:r>
              <a:rPr lang="ru-RU" sz="12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льготы,</a:t>
            </a:r>
          </a:p>
          <a:p>
            <a:pPr marL="0" indent="0">
              <a:buNone/>
            </a:pPr>
            <a:r>
              <a:rPr lang="ru-RU" sz="12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- </a:t>
            </a:r>
            <a:r>
              <a:rPr lang="ru-RU" sz="12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ВЗН ( </a:t>
            </a:r>
            <a:r>
              <a:rPr lang="ru-RU" sz="1200" b="1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высокозатратная</a:t>
            </a:r>
            <a:r>
              <a:rPr lang="ru-RU" sz="12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200" b="1" dirty="0" err="1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нозоология</a:t>
            </a:r>
            <a:r>
              <a:rPr lang="ru-RU" sz="12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),</a:t>
            </a:r>
            <a:endParaRPr lang="ru-RU" sz="12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12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- </a:t>
            </a:r>
            <a:r>
              <a:rPr lang="ru-RU" sz="12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ССЗ,</a:t>
            </a:r>
          </a:p>
          <a:p>
            <a:pPr marL="0" indent="0">
              <a:buNone/>
            </a:pPr>
            <a:r>
              <a:rPr lang="ru-RU" sz="12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ru-RU" sz="12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50% оплата ( те, кто отказался от льгот)</a:t>
            </a:r>
            <a:endParaRPr lang="ru-RU" sz="12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12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endParaRPr lang="ru-RU" sz="2000" b="1" dirty="0" smtClean="0">
              <a:solidFill>
                <a:schemeClr val="tx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789937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/>
          </p:cNvSpPr>
          <p:nvPr/>
        </p:nvSpPr>
        <p:spPr bwMode="auto">
          <a:xfrm>
            <a:off x="457200" y="731032"/>
            <a:ext cx="8229600" cy="4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5000"/>
              <a:buFont typeface="Wingdings 2" pitchFamily="18" charset="2"/>
              <a:buChar char="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0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 2" pitchFamily="18" charset="2"/>
              <a:buChar char="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7450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2088" indent="-2095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0CF9B"/>
              </a:buClr>
              <a:buSzPct val="65000"/>
              <a:buFont typeface="Wingdings 2" pitchFamily="18" charset="2"/>
              <a:buChar char="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None/>
            </a:pPr>
            <a:r>
              <a:rPr lang="ru-RU" sz="2000" b="1" dirty="0" smtClean="0">
                <a:solidFill>
                  <a:schemeClr val="tx2"/>
                </a:solidFill>
                <a:latin typeface="+mj-lt"/>
              </a:rPr>
              <a:t>Диагностические </a:t>
            </a:r>
            <a:r>
              <a:rPr lang="ru-RU" sz="2000" b="1" dirty="0" smtClean="0">
                <a:solidFill>
                  <a:schemeClr val="tx2"/>
                </a:solidFill>
                <a:latin typeface="+mj-lt"/>
              </a:rPr>
              <a:t>исследования </a:t>
            </a:r>
            <a:endParaRPr lang="ru-RU" sz="2000" b="1" dirty="0" smtClean="0">
              <a:solidFill>
                <a:schemeClr val="tx2"/>
              </a:solidFill>
              <a:latin typeface="+mj-lt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4486302"/>
              </p:ext>
            </p:extLst>
          </p:nvPr>
        </p:nvGraphicFramePr>
        <p:xfrm>
          <a:off x="899592" y="1700809"/>
          <a:ext cx="7344816" cy="24482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098519">
                  <a:extLst>
                    <a:ext uri="{9D8B030D-6E8A-4147-A177-3AD203B41FA5}">
                      <a16:colId xmlns:a16="http://schemas.microsoft.com/office/drawing/2014/main" xmlns="" val="441084199"/>
                    </a:ext>
                  </a:extLst>
                </a:gridCol>
                <a:gridCol w="1948624">
                  <a:extLst>
                    <a:ext uri="{9D8B030D-6E8A-4147-A177-3AD203B41FA5}">
                      <a16:colId xmlns:a16="http://schemas.microsoft.com/office/drawing/2014/main" xmlns="" val="3646375414"/>
                    </a:ext>
                  </a:extLst>
                </a:gridCol>
                <a:gridCol w="1798731">
                  <a:extLst>
                    <a:ext uri="{9D8B030D-6E8A-4147-A177-3AD203B41FA5}">
                      <a16:colId xmlns:a16="http://schemas.microsoft.com/office/drawing/2014/main" xmlns="" val="1900992086"/>
                    </a:ext>
                  </a:extLst>
                </a:gridCol>
                <a:gridCol w="1498942">
                  <a:extLst>
                    <a:ext uri="{9D8B030D-6E8A-4147-A177-3AD203B41FA5}">
                      <a16:colId xmlns:a16="http://schemas.microsoft.com/office/drawing/2014/main" xmlns="" val="1895085014"/>
                    </a:ext>
                  </a:extLst>
                </a:gridCol>
              </a:tblGrid>
              <a:tr h="27376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</a:t>
                      </a:r>
                      <a:r>
                        <a:rPr lang="ru-RU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год</a:t>
                      </a:r>
                      <a:endParaRPr lang="ru-RU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</a:t>
                      </a:r>
                      <a:r>
                        <a:rPr lang="ru-RU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год</a:t>
                      </a:r>
                      <a:endParaRPr lang="ru-RU" sz="1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год</a:t>
                      </a:r>
                      <a:endParaRPr lang="ru-RU" sz="1400" b="1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466737342"/>
                  </a:ext>
                </a:extLst>
              </a:tr>
              <a:tr h="497106">
                <a:tc>
                  <a:txBody>
                    <a:bodyPr/>
                    <a:lstStyle/>
                    <a:p>
                      <a:pPr marL="0" algn="l" rtl="0" eaLnBrk="1" latinLnBrk="0" hangingPunct="1">
                        <a:spcAft>
                          <a:spcPts val="0"/>
                        </a:spcAft>
                      </a:pPr>
                      <a:r>
                        <a:rPr kumimoji="0" lang="ru-RU" sz="1400" kern="1200" dirty="0" smtClean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УЗИ</a:t>
                      </a:r>
                      <a:endParaRPr kumimoji="0" lang="ru-RU" sz="14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15632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17549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18760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889614182"/>
                  </a:ext>
                </a:extLst>
              </a:tr>
              <a:tr h="4193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Флюорография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6533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5038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6178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/>
                </a:tc>
                <a:extLst>
                  <a:ext uri="{0D108BD9-81ED-4DB2-BD59-A6C34878D82A}">
                    <a16:rowId xmlns:a16="http://schemas.microsoft.com/office/drawing/2014/main" xmlns="" val="3057992727"/>
                  </a:ext>
                </a:extLst>
              </a:tr>
              <a:tr h="4193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ЭКГ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9475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10194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10658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739551896"/>
                  </a:ext>
                </a:extLst>
              </a:tr>
              <a:tr h="4193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err="1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Холтер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266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343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502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/>
                </a:tc>
                <a:extLst>
                  <a:ext uri="{0D108BD9-81ED-4DB2-BD59-A6C34878D82A}">
                    <a16:rowId xmlns:a16="http://schemas.microsoft.com/office/drawing/2014/main" xmlns="" val="549787078"/>
                  </a:ext>
                </a:extLst>
              </a:tr>
              <a:tr h="41934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СМАД</a:t>
                      </a:r>
                      <a:endParaRPr lang="ru-RU" sz="1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52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84</a:t>
                      </a:r>
                      <a:endParaRPr lang="ru-RU" sz="12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155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68400" marB="6840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33170152"/>
                  </a:ext>
                </a:extLst>
              </a:tr>
            </a:tbl>
          </a:graphicData>
        </a:graphic>
      </p:graphicFrame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1108" y="0"/>
            <a:ext cx="1552892" cy="538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C:\Users\Администратор\Desktop\Презентация\gerb_czrb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827583" cy="7310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281624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25399</TotalTime>
  <Words>2570</Words>
  <Application>Microsoft Office PowerPoint</Application>
  <PresentationFormat>Экран (4:3)</PresentationFormat>
  <Paragraphs>873</Paragraphs>
  <Slides>44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Поток</vt:lpstr>
      <vt:lpstr>Доклад «О медицинском обслуживании населения Каргопольского муниципального округа Каргопольской ЦРБ им. Н.Д. Кировой»</vt:lpstr>
      <vt:lpstr>Структура ГБУЗ АО «Каргопольская ЦРБ им. Н.Д. Кировой»</vt:lpstr>
      <vt:lpstr>Виды и условия оказания  медицинской помощи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Материально- техническая база: 2022г.</vt:lpstr>
      <vt:lpstr>Материально- техническая база: 2022г.</vt:lpstr>
      <vt:lpstr>Материально- техническая база: 2023г.</vt:lpstr>
      <vt:lpstr>Материально- техническая база: 2024г.</vt:lpstr>
      <vt:lpstr>Материально- техническая база: 2024г.</vt:lpstr>
      <vt:lpstr>Крупное оборудование</vt:lpstr>
      <vt:lpstr>Крупное оборудование</vt:lpstr>
      <vt:lpstr>Крупное оборудование</vt:lpstr>
      <vt:lpstr>Ремонты</vt:lpstr>
      <vt:lpstr>Ремонты</vt:lpstr>
      <vt:lpstr>Ремонты</vt:lpstr>
      <vt:lpstr>Капитальные ремонты</vt:lpstr>
      <vt:lpstr>Капитальные ремонты </vt:lpstr>
      <vt:lpstr>Капитальные ремонты </vt:lpstr>
      <vt:lpstr>Капитальные ремонты </vt:lpstr>
      <vt:lpstr>Презентация PowerPoint</vt:lpstr>
      <vt:lpstr>Презентация PowerPoint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Mariajose</dc:creator>
  <cp:lastModifiedBy>Glvrach</cp:lastModifiedBy>
  <cp:revision>1526</cp:revision>
  <dcterms:created xsi:type="dcterms:W3CDTF">2010-05-23T14:28:12Z</dcterms:created>
  <dcterms:modified xsi:type="dcterms:W3CDTF">2025-03-17T11:28:18Z</dcterms:modified>
</cp:coreProperties>
</file>